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60" r:id="rId3"/>
    <p:sldId id="273" r:id="rId4"/>
    <p:sldId id="277" r:id="rId5"/>
    <p:sldId id="280" r:id="rId6"/>
    <p:sldId id="264" r:id="rId7"/>
    <p:sldId id="265" r:id="rId8"/>
    <p:sldId id="268" r:id="rId9"/>
    <p:sldId id="306" r:id="rId10"/>
    <p:sldId id="310" r:id="rId11"/>
    <p:sldId id="311" r:id="rId12"/>
    <p:sldId id="283" r:id="rId13"/>
    <p:sldId id="307" r:id="rId14"/>
    <p:sldId id="308" r:id="rId15"/>
    <p:sldId id="309" r:id="rId16"/>
    <p:sldId id="269" r:id="rId17"/>
    <p:sldId id="270" r:id="rId18"/>
    <p:sldId id="272" r:id="rId19"/>
    <p:sldId id="312" r:id="rId20"/>
    <p:sldId id="313" r:id="rId21"/>
    <p:sldId id="314" r:id="rId22"/>
    <p:sldId id="285" r:id="rId23"/>
    <p:sldId id="315" r:id="rId24"/>
    <p:sldId id="287" r:id="rId25"/>
    <p:sldId id="296" r:id="rId26"/>
    <p:sldId id="294" r:id="rId27"/>
    <p:sldId id="318" r:id="rId28"/>
    <p:sldId id="298" r:id="rId29"/>
    <p:sldId id="299" r:id="rId30"/>
    <p:sldId id="319" r:id="rId31"/>
    <p:sldId id="300" r:id="rId32"/>
    <p:sldId id="301" r:id="rId33"/>
    <p:sldId id="320" r:id="rId34"/>
    <p:sldId id="302" r:id="rId35"/>
    <p:sldId id="303" r:id="rId36"/>
    <p:sldId id="321" r:id="rId37"/>
    <p:sldId id="304" r:id="rId38"/>
    <p:sldId id="32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4E"/>
    <a:srgbClr val="00253E"/>
    <a:srgbClr val="001A2C"/>
    <a:srgbClr val="001523"/>
    <a:srgbClr val="001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712" autoAdjust="0"/>
  </p:normalViewPr>
  <p:slideViewPr>
    <p:cSldViewPr snapToGrid="0" showGuides="1">
      <p:cViewPr varScale="1">
        <p:scale>
          <a:sx n="71" d="100"/>
          <a:sy n="71" d="100"/>
        </p:scale>
        <p:origin x="1320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4735-4601-42B6-8BCE-9153BCBCB131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DB555-4422-4729-9DC2-2BF6597BFF2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65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58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2607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422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DB555-4422-4729-9DC2-2BF6597BFF2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1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3C886-82B2-B653-9C9F-660C859D8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49EC377-B0C5-CA38-6AB5-5C9FFACF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5701D4-D5D2-CBFA-21BC-FC98627D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EBDA90-27E2-A41B-21D0-47151F7A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6B6BA-3281-4FE8-E1EA-4B76D5CB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48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3B3BE-E2BC-AA15-7072-0057830E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8E07E35-A269-6915-23C6-86AD529CE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99579E-600B-8895-DCE7-9B099F71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B4BCB5-AD52-51F3-D218-2D8E6488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A9E0C0-7E36-3665-E305-42524CEA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18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C4CE9A1-4E49-60C3-64C3-7D0B8574C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2C37D9-989A-3171-3E31-6D5F35435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F19083-80EA-CB7B-6906-9F2D3A7C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BF8CC3-ED27-B384-33D8-0DED8472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0D6F84-C2FE-8867-94B4-1E1E76C1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0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36A53-B724-19CA-3321-EBB85700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5DB984-98A4-E5C4-B32A-023D571C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F6765-114A-B15D-D75C-1713CBC6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957053-5835-E99F-146D-D762D02B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62FD97-252C-16CB-E070-3D3D67EE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03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5DDEBD-95DB-9CAC-E3C4-35290D85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9FAB7-AC2F-8D12-F9B2-E0ECA20C9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9BDAC9-4617-199F-53C8-F4ECB79C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0DC8D-2856-2C2F-00CE-6474576F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031F89-8E3D-3002-C4CA-EF75158C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0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0EE519-8F44-A38C-E291-18028460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9E128-FE6F-40CA-C75E-89A74543A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8B7BD2-32AA-4A0B-E704-081F7528A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746827-3887-ADC9-EDC2-181ECBCB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8A6BCC-4ACE-B40C-806F-58722003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4B3B99-442E-DBAE-3F8F-ED3589B7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24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EF5A53-70F6-30D3-0A82-28A6626F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A12822-CB56-2F64-23C4-7AAE68A5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0E9435-E5B6-3C0F-DBE8-C3AD46CD7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FF93075-4CEF-51E2-D236-A2354DD19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3C24DC4-D41F-7E3B-03A6-6FB69AC56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733F71-0DFF-8531-784E-35C39E6F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F8FD67-B359-B92E-6BF2-2A9E859D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9D9090-25E8-96B4-FA3A-183718BC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81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C3236-7592-459F-1CED-436FE8EC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3A2785E-C22C-73EE-D0F7-1E3B7761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A8C4E2-A752-8DF3-F454-31687608B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B11F3A-AADF-3197-BE09-AA2203D8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98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67DD88-D882-6E48-729E-815936B2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19C6B0A-1AD5-56A6-88A9-30349AE4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7F48B6-85F0-EE17-F88D-A7075B44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90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569AB-7A5D-29AF-E3A5-3EF56056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0E0512-3087-3678-D7ED-06C93DA2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2AAFA2-0CE8-48F9-E42B-AC3CEE1DA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186513-FC74-9850-CF7D-7A096C8C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568079-C046-FC91-DA37-F2C0CECE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ED63F4-7B22-8F0E-369D-0A26F527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4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C00F4-C9C4-48A8-70AA-83A17AC9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547B1B-28D2-ECAD-6268-B79FFF803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36B2438-3193-C835-8762-A31850FB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29A5E1-848A-6C25-4135-0F108585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F67A92-6CB5-1778-631D-AF5E872A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31FDA1-21D9-AB41-0FD1-94762CA9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04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00C00EE-485F-3F5F-C235-75017858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437407-8FCF-3BED-91F3-B5FB9818E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5CC18B-93BC-D4C5-4C89-EFAD2BB4D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1E075-5166-4C7C-9A26-93B1CDC5A8CA}" type="datetimeFigureOut">
              <a:rPr lang="it-IT" smtClean="0"/>
              <a:t>28/02/2024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A5BCCE-CB94-B416-57D2-192BB9A5F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473FA2-E8F2-171F-3400-65FB8B38B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BD84-B9A3-4DBC-8C4E-085FEF9E19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50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3.png"/><Relationship Id="rId12" Type="http://schemas.openxmlformats.org/officeDocument/2006/relationships/image" Target="../media/image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2.png"/><Relationship Id="rId11" Type="http://schemas.openxmlformats.org/officeDocument/2006/relationships/image" Target="../media/image4.svg"/><Relationship Id="rId5" Type="http://schemas.openxmlformats.org/officeDocument/2006/relationships/image" Target="../media/image51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10.xml"/><Relationship Id="rId7" Type="http://schemas.openxmlformats.org/officeDocument/2006/relationships/image" Target="../media/image53.png"/><Relationship Id="rId12" Type="http://schemas.openxmlformats.org/officeDocument/2006/relationships/image" Target="../media/image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2.png"/><Relationship Id="rId11" Type="http://schemas.openxmlformats.org/officeDocument/2006/relationships/image" Target="../media/image4.svg"/><Relationship Id="rId5" Type="http://schemas.openxmlformats.org/officeDocument/2006/relationships/image" Target="../media/image51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5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4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7.png"/><Relationship Id="rId7" Type="http://schemas.openxmlformats.org/officeDocument/2006/relationships/image" Target="../media/image4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3.png"/><Relationship Id="rId18" Type="http://schemas.openxmlformats.org/officeDocument/2006/relationships/image" Target="../media/image1.png"/><Relationship Id="rId3" Type="http://schemas.openxmlformats.org/officeDocument/2006/relationships/image" Target="../media/image63.png"/><Relationship Id="rId21" Type="http://schemas.openxmlformats.org/officeDocument/2006/relationships/image" Target="../media/image6.svg"/><Relationship Id="rId7" Type="http://schemas.openxmlformats.org/officeDocument/2006/relationships/image" Target="../media/image67.png"/><Relationship Id="rId12" Type="http://schemas.openxmlformats.org/officeDocument/2006/relationships/image" Target="../media/image21.svg"/><Relationship Id="rId17" Type="http://schemas.openxmlformats.org/officeDocument/2006/relationships/image" Target="../media/image69.png"/><Relationship Id="rId2" Type="http://schemas.openxmlformats.org/officeDocument/2006/relationships/image" Target="../media/image62.png"/><Relationship Id="rId16" Type="http://schemas.openxmlformats.org/officeDocument/2006/relationships/image" Target="../media/image28.sv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0.png"/><Relationship Id="rId5" Type="http://schemas.openxmlformats.org/officeDocument/2006/relationships/image" Target="../media/image65.png"/><Relationship Id="rId15" Type="http://schemas.openxmlformats.org/officeDocument/2006/relationships/image" Target="../media/image27.png"/><Relationship Id="rId23" Type="http://schemas.openxmlformats.org/officeDocument/2006/relationships/image" Target="../media/image8.svg"/><Relationship Id="rId10" Type="http://schemas.openxmlformats.org/officeDocument/2006/relationships/image" Target="../media/image17.svg"/><Relationship Id="rId19" Type="http://schemas.openxmlformats.org/officeDocument/2006/relationships/image" Target="../media/image2.svg"/><Relationship Id="rId4" Type="http://schemas.openxmlformats.org/officeDocument/2006/relationships/image" Target="../media/image64.png"/><Relationship Id="rId9" Type="http://schemas.openxmlformats.org/officeDocument/2006/relationships/image" Target="../media/image16.png"/><Relationship Id="rId14" Type="http://schemas.openxmlformats.org/officeDocument/2006/relationships/image" Target="../media/image24.svg"/><Relationship Id="rId2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4.svg"/><Relationship Id="rId12" Type="http://schemas.openxmlformats.org/officeDocument/2006/relationships/hyperlink" Target="https://hal.inria.fr/hal-02265293/documen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4.svg"/><Relationship Id="rId3" Type="http://schemas.openxmlformats.org/officeDocument/2006/relationships/tags" Target="../tags/tag3.xml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hyperlink" Target="https://hal.inria.fr/hal-02265293/document" TargetMode="External"/><Relationship Id="rId17" Type="http://schemas.openxmlformats.org/officeDocument/2006/relationships/image" Target="../media/image27.png"/><Relationship Id="rId25" Type="http://schemas.openxmlformats.org/officeDocument/2006/relationships/image" Target="../media/image3.png"/><Relationship Id="rId2" Type="http://schemas.openxmlformats.org/officeDocument/2006/relationships/tags" Target="../tags/tag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2.sv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image" Target="../media/image21.svg"/><Relationship Id="rId19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.svg"/><Relationship Id="rId3" Type="http://schemas.openxmlformats.org/officeDocument/2006/relationships/tags" Target="../tags/tag6.xml"/><Relationship Id="rId21" Type="http://schemas.openxmlformats.org/officeDocument/2006/relationships/image" Target="../media/image37.png"/><Relationship Id="rId7" Type="http://schemas.openxmlformats.org/officeDocument/2006/relationships/image" Target="../media/image20.png"/><Relationship Id="rId12" Type="http://schemas.openxmlformats.org/officeDocument/2006/relationships/image" Target="../media/image28.svg"/><Relationship Id="rId17" Type="http://schemas.openxmlformats.org/officeDocument/2006/relationships/image" Target="../media/image35.png"/><Relationship Id="rId25" Type="http://schemas.openxmlformats.org/officeDocument/2006/relationships/image" Target="../media/image3.png"/><Relationship Id="rId2" Type="http://schemas.openxmlformats.org/officeDocument/2006/relationships/tags" Target="../tags/tag5.xml"/><Relationship Id="rId16" Type="http://schemas.openxmlformats.org/officeDocument/2006/relationships/image" Target="../media/image34.png"/><Relationship Id="rId20" Type="http://schemas.openxmlformats.org/officeDocument/2006/relationships/hyperlink" Target="https://hal.inria.fr/hal-02265293/document" TargetMode="External"/><Relationship Id="rId29" Type="http://schemas.openxmlformats.org/officeDocument/2006/relationships/image" Target="../media/image7.png"/><Relationship Id="rId1" Type="http://schemas.openxmlformats.org/officeDocument/2006/relationships/tags" Target="../tags/tag4.xml"/><Relationship Id="rId6" Type="http://schemas.openxmlformats.org/officeDocument/2006/relationships/image" Target="../media/image17.svg"/><Relationship Id="rId11" Type="http://schemas.openxmlformats.org/officeDocument/2006/relationships/image" Target="../media/image27.png"/><Relationship Id="rId24" Type="http://schemas.openxmlformats.org/officeDocument/2006/relationships/image" Target="../media/image2.sv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23" Type="http://schemas.openxmlformats.org/officeDocument/2006/relationships/image" Target="../media/image1.png"/><Relationship Id="rId28" Type="http://schemas.openxmlformats.org/officeDocument/2006/relationships/image" Target="../media/image6.svg"/><Relationship Id="rId10" Type="http://schemas.openxmlformats.org/officeDocument/2006/relationships/image" Target="../media/image24.svg"/><Relationship Id="rId19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png"/><Relationship Id="rId14" Type="http://schemas.openxmlformats.org/officeDocument/2006/relationships/image" Target="../media/image32.svg"/><Relationship Id="rId22" Type="http://schemas.openxmlformats.org/officeDocument/2006/relationships/image" Target="../media/image38.pn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41.png"/><Relationship Id="rId12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0.png"/><Relationship Id="rId11" Type="http://schemas.openxmlformats.org/officeDocument/2006/relationships/image" Target="../media/image4.svg"/><Relationship Id="rId5" Type="http://schemas.openxmlformats.org/officeDocument/2006/relationships/image" Target="../media/image39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tags" Target="../tags/tag8.xml"/><Relationship Id="rId7" Type="http://schemas.openxmlformats.org/officeDocument/2006/relationships/image" Target="../media/image40.png"/><Relationship Id="rId12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9.png"/><Relationship Id="rId11" Type="http://schemas.openxmlformats.org/officeDocument/2006/relationships/image" Target="../media/image4.svg"/><Relationship Id="rId5" Type="http://schemas.openxmlformats.org/officeDocument/2006/relationships/image" Target="../media/image41.png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o 46">
            <a:extLst>
              <a:ext uri="{FF2B5EF4-FFF2-40B4-BE49-F238E27FC236}">
                <a16:creationId xmlns:a16="http://schemas.microsoft.com/office/drawing/2014/main" id="{DE4970C6-A2AE-8679-B01F-C1684FB2BD58}"/>
              </a:ext>
            </a:extLst>
          </p:cNvPr>
          <p:cNvGrpSpPr/>
          <p:nvPr/>
        </p:nvGrpSpPr>
        <p:grpSpPr>
          <a:xfrm>
            <a:off x="9087034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D670EFC0-171D-84FC-B7A1-8660ADC78172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B660722-FAA5-0115-23A9-59C11BA37F39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39" name="Elemento grafico 38" descr="Presentazione con grafico a torta contorno">
              <a:extLst>
                <a:ext uri="{FF2B5EF4-FFF2-40B4-BE49-F238E27FC236}">
                  <a16:creationId xmlns:a16="http://schemas.microsoft.com/office/drawing/2014/main" id="{0C34F5B1-421F-E02C-A82C-4423B2EF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FD75032D-028D-6D30-1621-7B13F2E0FCE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19A0693-11EB-D9C6-BB5F-9BEA18D0F592}"/>
              </a:ext>
            </a:extLst>
          </p:cNvPr>
          <p:cNvGrpSpPr/>
          <p:nvPr/>
        </p:nvGrpSpPr>
        <p:grpSpPr>
          <a:xfrm>
            <a:off x="6084358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95A6A380-151D-48D0-0296-7BE983318F0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F08CF14C-01FF-5770-4342-2E91C4EFDCF4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5" name="Elemento grafico 34" descr="Emisfero sinistro del cervello contorno">
              <a:extLst>
                <a:ext uri="{FF2B5EF4-FFF2-40B4-BE49-F238E27FC236}">
                  <a16:creationId xmlns:a16="http://schemas.microsoft.com/office/drawing/2014/main" id="{5F18640C-2CDD-01CD-AFD5-DE8CAF17F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750754A-C100-9105-A293-AE7DF04285D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21C3C06F-3324-387D-606F-62ACC708DCE2}"/>
              </a:ext>
            </a:extLst>
          </p:cNvPr>
          <p:cNvGrpSpPr/>
          <p:nvPr/>
        </p:nvGrpSpPr>
        <p:grpSpPr>
          <a:xfrm>
            <a:off x="3042266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95F2B0AE-BC8E-330A-E782-717A1FE35C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09EA749-D3E4-87C6-FABA-2DD899BDB65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7" name="Elemento grafico 36" descr="Processore contorno">
              <a:extLst>
                <a:ext uri="{FF2B5EF4-FFF2-40B4-BE49-F238E27FC236}">
                  <a16:creationId xmlns:a16="http://schemas.microsoft.com/office/drawing/2014/main" id="{C2B80E3C-5504-7F20-E3E2-0D72F7A7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CFB231DE-05BB-86F6-DF65-5C0C60C62FF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805A7172-26F1-921D-20A1-6E58D2E164AC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CD58117-3A3C-A2A1-EC7D-3C6387405B9A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25F33FE7-6DEA-5CFF-D73E-AF62DF425AAA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3" name="Elemento grafico 32" descr="Mano robotica contorno">
              <a:extLst>
                <a:ext uri="{FF2B5EF4-FFF2-40B4-BE49-F238E27FC236}">
                  <a16:creationId xmlns:a16="http://schemas.microsoft.com/office/drawing/2014/main" id="{568050D4-4FD3-BBE3-1F02-82EEEAF43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3B3BFABD-89B9-9870-2951-CD106D35C8F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FDBB596-ED20-DE15-CB15-E1753918A4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2143" y="-2142039"/>
            <a:ext cx="5689485" cy="19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1" y="69029"/>
            <a:ext cx="114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AD380C-9F7A-D152-5C0D-C8184349A7D7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AD380C-9F7A-D152-5C0D-C8184349A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1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81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7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09BB43-5CD0-262E-BB60-8428660B944D}"/>
              </a:ext>
            </a:extLst>
          </p:cNvPr>
          <p:cNvSpPr txBox="1"/>
          <p:nvPr/>
        </p:nvSpPr>
        <p:spPr>
          <a:xfrm>
            <a:off x="1012301" y="69029"/>
            <a:ext cx="1145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95F2D-E2C4-3FC5-EAB1-AA4B6DFFE400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95F2D-E2C4-3FC5-EAB1-AA4B6DFF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1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33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46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59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907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1011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8F21E8-8B4E-F977-B3A0-66630D0BD016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8F21E8-8B4E-F977-B3A0-66630D0B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1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10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59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A27AB29-0506-9010-8E8F-78DFEE26DE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143D5183-3CC0-FB9E-86ED-71C3E87FD32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B89F17E-EE96-1C90-437B-987F6A6158B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63276A67-A103-5274-B1FE-22A2A8DA9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89D800A-0D10-F46F-8472-6E1300152D3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88F394E-7DF1-360E-A323-28A2980A1A16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2C404320-176A-30A7-E36B-700846853DDA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F8634FFE-DDC7-C7DC-9D6C-250700C0E796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B5F160D5-FD1B-EDC7-6CA9-C98D148D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76B3FDDF-3FD1-8CB5-C8F2-7A982C65ACB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2187FC6-0FCB-BB71-724D-3154379F388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1EFA76-7287-C8F2-B246-790A9EE5840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E7CF7109-C8D2-42B5-0258-CAE3A8487A5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D32D9AB8-61CB-D055-5EB3-C5B0E4B3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B405CB8-671E-EC91-6B5C-F07389EC3EE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1652E09-5B89-0C45-9B9F-99F708AAAC5B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24F6A2D-7B17-8CEE-0E5F-A8473677F4C7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DBA19B4-F487-38A3-2540-BDA7D96ED135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38663F88-FC22-F026-9C12-9758419E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BED41055-4DA5-D188-8594-2CE15F165430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793954-B15B-95CB-64BC-0CA9FEA6F6A0}"/>
              </a:ext>
            </a:extLst>
          </p:cNvPr>
          <p:cNvSpPr txBox="1"/>
          <p:nvPr/>
        </p:nvSpPr>
        <p:spPr>
          <a:xfrm>
            <a:off x="1012302" y="69029"/>
            <a:ext cx="1011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 - INCERTEZZE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80010E-E92C-B9A6-286E-960C9A497403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80010E-E92C-B9A6-286E-960C9A497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1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53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da">
            <a:hlinkClick r:id="" action="ppaction://media"/>
            <a:extLst>
              <a:ext uri="{FF2B5EF4-FFF2-40B4-BE49-F238E27FC236}">
                <a16:creationId xmlns:a16="http://schemas.microsoft.com/office/drawing/2014/main" id="{A7E3AD31-8ABE-8872-E5EE-CDC0A2107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278" y="1823944"/>
            <a:ext cx="7012030" cy="4903200"/>
          </a:xfrm>
          <a:prstGeom prst="rect">
            <a:avLst/>
          </a:prstGeom>
        </p:spPr>
      </p:pic>
      <p:pic>
        <p:nvPicPr>
          <p:cNvPr id="10" name="Immagine 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053C7D13-4B72-E0DA-B186-FC107718F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7" y="6858000"/>
            <a:ext cx="9057717" cy="45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 title="IguanaTex Bitmap Display">
            <a:extLst>
              <a:ext uri="{FF2B5EF4-FFF2-40B4-BE49-F238E27FC236}">
                <a16:creationId xmlns:a16="http://schemas.microsoft.com/office/drawing/2014/main" id="{B55206E2-8F8B-11F6-1920-8ACF76DEA0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37" y="1218862"/>
            <a:ext cx="3184819" cy="13356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64692ECE-6BD6-10FD-905C-47C93B642140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4DB569E1-6019-CB94-9D77-1B85CCD1CC7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0D2C0A3-CDAB-0624-4FAD-A54EB8D32B3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F7586F52-028B-3177-95B9-E8602FA7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924DCB6-CE34-BFA3-A5F8-0463FA4E9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8EF62FB-D235-8C39-3BD6-199FA22F637B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CDFBD0DD-7419-D958-41C0-559692F530F6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2B3B254-ECB6-EE61-4288-82F367AD43DF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2778C6EB-047A-1E49-BDF9-7E6AED15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5933314-F2C3-4A45-0032-3185B24C30BC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3ECD68C-40CD-649C-0BA3-C9DE88BF2DE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0105497C-F185-2DB7-8786-67BA38CE882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7BC37B60-1F86-D2B3-A1BF-74470207AE00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9EA7975D-3F3E-8025-EEF0-42283E2A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654BE37-5A0D-8637-B0E4-966604C9AB0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22A561C-DB84-9588-936A-9506AF8AA0D2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D05D85AE-C9FF-5E38-A58A-FC2A61822C10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5121A585-B2C6-0F7F-1EF3-264D270C8AAA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D435ADB5-A583-8073-C31F-A32DDE5C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C3DB49E-69A1-04C1-288F-6B672CE127B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0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da">
            <a:hlinkClick r:id="" action="ppaction://media"/>
            <a:extLst>
              <a:ext uri="{FF2B5EF4-FFF2-40B4-BE49-F238E27FC236}">
                <a16:creationId xmlns:a16="http://schemas.microsoft.com/office/drawing/2014/main" id="{A7E3AD31-8ABE-8872-E5EE-CDC0A2107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1278" y="6788971"/>
            <a:ext cx="7012030" cy="4903200"/>
          </a:xfrm>
          <a:prstGeom prst="rect">
            <a:avLst/>
          </a:prstGeom>
        </p:spPr>
      </p:pic>
      <p:pic>
        <p:nvPicPr>
          <p:cNvPr id="10" name="Immagine 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053C7D13-4B72-E0DA-B186-FC107718F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7" y="2316386"/>
            <a:ext cx="9057717" cy="4543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 title="IguanaTex Bitmap Display">
            <a:extLst>
              <a:ext uri="{FF2B5EF4-FFF2-40B4-BE49-F238E27FC236}">
                <a16:creationId xmlns:a16="http://schemas.microsoft.com/office/drawing/2014/main" id="{B55206E2-8F8B-11F6-1920-8ACF76DEA0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37" y="1218862"/>
            <a:ext cx="3184819" cy="13356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A111CF57-B1C1-F8F8-F3A7-867ED487BA3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B7013A0-E7FE-232F-692D-C1081B6C84A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A0EEC8A-B6DB-F6E1-78B3-36CE8B063145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DD35EF24-C507-01D7-AD6E-E01C3BF8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72F70D8-0F4B-F448-8746-7495D80B0DF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AA4EBFB-8FB5-57C7-A50B-221AE4F0EF1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7C621875-473B-8B3F-DA6B-1CAB55B12E24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92DD7DE-CDCF-5C81-A33A-31660DF82274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5" name="Elemento grafico 14" descr="Emisfero sinistro del cervello contorno">
              <a:extLst>
                <a:ext uri="{FF2B5EF4-FFF2-40B4-BE49-F238E27FC236}">
                  <a16:creationId xmlns:a16="http://schemas.microsoft.com/office/drawing/2014/main" id="{103982A3-FA74-1009-0D87-662D19DC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F37867B-EB6B-B181-09DF-CE73E0568873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D0AACAB4-B196-9104-06E4-C9769F50EC25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8673FC54-212B-F623-0CB2-7212C597A5F7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5A2904C4-0433-D3FA-0E88-CD0810DDB05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A8AA5834-F32E-9E62-8255-8497B92D9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9155E451-ED2F-2578-78C1-7F66548E2F26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EDAF9240-1489-5E3B-51B9-0186AD8AD1B1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8A38DCC7-36F0-59C2-AA28-11528C22E88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2FF60EA-63F5-62BB-C8C4-21F7E34B1BC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2C5E577C-6141-12A7-FC00-CAB86611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E10C919-4EEA-85CF-B2BD-C0841E5BC65F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1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86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53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6AF16B-05E9-B639-FF0D-265A1E81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14" y="216182"/>
            <a:ext cx="5158331" cy="351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2310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ROBOT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FB7311-25FB-1B74-62F5-17AF05F98467}"/>
              </a:ext>
            </a:extLst>
          </p:cNvPr>
          <p:cNvSpPr txBox="1"/>
          <p:nvPr/>
        </p:nvSpPr>
        <p:spPr>
          <a:xfrm>
            <a:off x="7028507" y="652041"/>
            <a:ext cx="45288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spc="300" dirty="0">
                <a:latin typeface="Garamond" panose="02020404030301010803" pitchFamily="18" charset="0"/>
              </a:rPr>
              <a:t>FRANKA EMIKA</a:t>
            </a:r>
          </a:p>
          <a:p>
            <a:pPr algn="ctr"/>
            <a:r>
              <a:rPr lang="it-IT" sz="4000" spc="300" dirty="0">
                <a:latin typeface="Garamond" panose="02020404030301010803" pitchFamily="18" charset="0"/>
              </a:rPr>
              <a:t>PANDA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486799-78C7-8B00-51BA-5D057237EF2C}"/>
              </a:ext>
            </a:extLst>
          </p:cNvPr>
          <p:cNvSpPr txBox="1"/>
          <p:nvPr/>
        </p:nvSpPr>
        <p:spPr>
          <a:xfrm>
            <a:off x="7533082" y="2257451"/>
            <a:ext cx="369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degrees of freedom 	7 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Payload 		3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Garamond" panose="02020404030301010803" pitchFamily="18" charset="0"/>
              </a:rPr>
              <a:t>maximum </a:t>
            </a:r>
            <a:r>
              <a:rPr lang="it-IT" dirty="0" err="1">
                <a:latin typeface="Garamond" panose="02020404030301010803" pitchFamily="18" charset="0"/>
              </a:rPr>
              <a:t>reach</a:t>
            </a:r>
            <a:r>
              <a:rPr lang="it-IT" dirty="0">
                <a:latin typeface="Garamond" panose="02020404030301010803" pitchFamily="18" charset="0"/>
              </a:rPr>
              <a:t> 		855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Garamond" panose="02020404030301010803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F716AA7-48D1-4027-E251-D9D8A46E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8" y="3775845"/>
            <a:ext cx="6096000" cy="301312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05F7179-C015-36AB-94B7-DABBB17E884D}"/>
              </a:ext>
            </a:extLst>
          </p:cNvPr>
          <p:cNvCxnSpPr>
            <a:cxnSpLocks/>
          </p:cNvCxnSpPr>
          <p:nvPr/>
        </p:nvCxnSpPr>
        <p:spPr>
          <a:xfrm>
            <a:off x="7500323" y="1975480"/>
            <a:ext cx="35851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D36ACA77-24B8-642E-2BE3-5094CF4062B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0F901B98-6E63-3CB4-B457-8DD70742816E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9C6D4729-179F-EA42-95A8-E7C7B96FDDD0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6" name="Elemento grafico 25" descr="Presentazione con grafico a torta contorno">
              <a:extLst>
                <a:ext uri="{FF2B5EF4-FFF2-40B4-BE49-F238E27FC236}">
                  <a16:creationId xmlns:a16="http://schemas.microsoft.com/office/drawing/2014/main" id="{88E44805-B7BD-6C8F-0C75-17ADB87A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AA98224-C261-387C-80B2-FCDF8A0B44E5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D9939993-3C5C-0809-00ED-D249A0E83F2A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51A0F7F2-7183-E922-4CE8-10880BCF47B8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ECD9EDA4-1CED-7FA0-73F3-B190AB7341C0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3" name="Elemento grafico 32" descr="Emisfero sinistro del cervello contorno">
              <a:extLst>
                <a:ext uri="{FF2B5EF4-FFF2-40B4-BE49-F238E27FC236}">
                  <a16:creationId xmlns:a16="http://schemas.microsoft.com/office/drawing/2014/main" id="{DD2CC353-DF51-9DBC-A76E-3D0C30C79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E96F5645-D170-8A5A-E7A1-164FB279864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974085C-0FCD-2DFC-6480-01C9AD3B5B56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36714A9D-A120-9AD4-5C92-29B95D7F55A1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CC07D480-5657-C743-A2BF-DC90E2C4DE6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40" name="Elemento grafico 39" descr="Processore contorno">
              <a:extLst>
                <a:ext uri="{FF2B5EF4-FFF2-40B4-BE49-F238E27FC236}">
                  <a16:creationId xmlns:a16="http://schemas.microsoft.com/office/drawing/2014/main" id="{A03919D0-0319-4556-6A00-7D02D14E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9A0547CF-9467-911D-5E10-3A440AF5C00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324FED7-14D3-5528-B98E-E2318286F4F0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84D3D787-EE8D-7D12-E344-2F6665CE53F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F7972D8A-4B60-9FE4-9DE8-65F1131DFFBB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5" name="Elemento grafico 44" descr="Mano robotica contorno">
              <a:extLst>
                <a:ext uri="{FF2B5EF4-FFF2-40B4-BE49-F238E27FC236}">
                  <a16:creationId xmlns:a16="http://schemas.microsoft.com/office/drawing/2014/main" id="{1F866D60-9A31-8196-B4A8-D7AE9BBF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7796151-BBA0-442B-DEF3-B083A18DBE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76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11179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ECEF7-D72B-D032-1CD8-3E0EC0550546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4ECEF7-D72B-D032-1CD8-3E0EC055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2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4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11068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 - INCERTEZZE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80BCDE-C2FA-0D35-D408-AC398A5EAAAF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8F627306-D593-D3A5-D296-B5F951AA834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297914F-626C-8E45-DCF3-24EEA91994A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4015A6DD-E3BC-C3BB-B142-0BDB40F2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010FEA20-0C75-CEBB-7566-4CA9C7EDD84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AD37484-0AB5-AEE0-1D8A-F579131CACB2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FC35BF2-D8B5-AA4A-7634-EC01CFFD2960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5F805BE-C695-3732-D2DA-F5A05EE714EE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5E8ED330-9C0D-ACCB-33FA-18266B3D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BBED024-D2DB-E5AA-B1F9-5D0D4DDE2A29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A732A22-54D7-44D9-E2D8-4B126A1C1D36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6949CED-01F7-7E2A-AFD7-A14B3322AE3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AE0CD9F-086C-5BB7-8302-05EFAF477377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70CD4BE6-9CE8-6EB4-DA84-86CB438F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7C67A91-6A73-266F-AC05-208446E2F9C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C257F65-6280-C11C-098A-2F92263AB447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E88350D6-9DD3-A822-271C-646409CA426D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D61CC2-76CF-E5B8-333E-988D76232C9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27031E7B-7CA8-9BA5-EC37-8E221D800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12EB14B-AA10-06ED-C733-08A15A0C975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9BF496-59B0-E05C-B51D-2F3F54632D30}"/>
                  </a:ext>
                </a:extLst>
              </p:cNvPr>
              <p:cNvSpPr txBox="1"/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latin typeface="Garamond" panose="02020404030301010803" pitchFamily="18" charset="0"/>
                  </a:rPr>
                  <a:t>Incertezza sulle masse  -  </a:t>
                </a:r>
                <a14:m>
                  <m:oMath xmlns:m="http://schemas.openxmlformats.org/officeDocument/2006/math">
                    <m:r>
                      <a:rPr lang="it-IT" sz="28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it-IT" sz="2800" dirty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9BF496-59B0-E05C-B51D-2F3F5463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24" y="4578169"/>
                <a:ext cx="4646913" cy="523220"/>
              </a:xfrm>
              <a:prstGeom prst="rect">
                <a:avLst/>
              </a:prstGeom>
              <a:blipFill>
                <a:blip r:embed="rId12"/>
                <a:stretch>
                  <a:fillRect l="-2621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70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04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51ACB0-B46C-A081-13CF-245A302DE50C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6050C753-E95F-DE70-DD17-E0297E48C669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B4481B1-B9C9-F2D6-B1C8-A7D80319C3A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B3B9CA4-1A3A-3D3F-3769-AA2100C87CA1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8" name="Elemento grafico 7" descr="Presentazione con grafico a torta contorno">
              <a:extLst>
                <a:ext uri="{FF2B5EF4-FFF2-40B4-BE49-F238E27FC236}">
                  <a16:creationId xmlns:a16="http://schemas.microsoft.com/office/drawing/2014/main" id="{E85DDE07-5EB6-AF23-AEDC-F48B04913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BFCF114-34B0-8BCC-2E79-EA123605C1C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334441-D1C2-B448-9BEF-8B0B0FCED70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70375E0-8E7F-25AA-7191-907FECC86131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78AAC00-DFF1-1D19-E5F8-A72F3AD099B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3" name="Elemento grafico 12" descr="Emisfero sinistro del cervello contorno">
              <a:extLst>
                <a:ext uri="{FF2B5EF4-FFF2-40B4-BE49-F238E27FC236}">
                  <a16:creationId xmlns:a16="http://schemas.microsoft.com/office/drawing/2014/main" id="{703CED11-9485-DA3C-0F64-FD52F830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5EC48153-525C-2FB6-6717-0D749FF620B6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435424A-059E-D4B2-AF48-6A1EB21FF0DA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EFA6124A-465A-8E96-F7BE-6B9DDB8DA578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F93AE02-B632-9513-2222-6547855C0F7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8" name="Elemento grafico 17" descr="Processore contorno">
              <a:extLst>
                <a:ext uri="{FF2B5EF4-FFF2-40B4-BE49-F238E27FC236}">
                  <a16:creationId xmlns:a16="http://schemas.microsoft.com/office/drawing/2014/main" id="{069A887E-2E23-6385-2FD4-5E9CD241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A9E926B-7399-96CD-23AC-7AC677ED90A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F70616D-FF76-FF35-72CD-005FDFD3726F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5F69BF20-B05B-B3D5-E222-EC584B75A3F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8A610D85-CAEF-5483-BEA1-8D5F083850DF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C19F9869-F267-36AA-7A2A-0DFFFA327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396B50FF-2A5C-00EE-986E-8D11ED196938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51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CONTROLLI ADATTIVI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FA5CD6-185E-3B18-7625-3F1218AF952D}"/>
              </a:ext>
            </a:extLst>
          </p:cNvPr>
          <p:cNvSpPr txBox="1"/>
          <p:nvPr/>
        </p:nvSpPr>
        <p:spPr>
          <a:xfrm>
            <a:off x="798441" y="1404433"/>
            <a:ext cx="11074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Garamond" panose="02020404030301010803" pitchFamily="18" charset="0"/>
              </a:rPr>
              <a:t>I controlli visti sono fortemente basati sul modello, questo può portare ad avere problemi nel caso in cui in il modello non sia noto se non </a:t>
            </a:r>
            <a:r>
              <a:rPr lang="it-IT" sz="2000">
                <a:latin typeface="Garamond" panose="02020404030301010803" pitchFamily="18" charset="0"/>
              </a:rPr>
              <a:t>con approssimazione, </a:t>
            </a:r>
            <a:r>
              <a:rPr lang="it-IT" sz="2000" dirty="0">
                <a:latin typeface="Garamond" panose="02020404030301010803" pitchFamily="18" charset="0"/>
              </a:rPr>
              <a:t>generando errori di inseguimento della traiettoria e/o  a problemi di instabilità.</a:t>
            </a:r>
          </a:p>
          <a:p>
            <a:endParaRPr lang="it-IT" sz="2000" dirty="0">
              <a:latin typeface="Garamond" panose="02020404030301010803" pitchFamily="18" charset="0"/>
            </a:endParaRPr>
          </a:p>
          <a:p>
            <a:r>
              <a:rPr lang="it-IT" sz="2000" dirty="0">
                <a:latin typeface="Garamond" panose="02020404030301010803" pitchFamily="18" charset="0"/>
              </a:rPr>
              <a:t>È possibile tuttavia  apprendere dagli errori commessi aggiornando  la stima dei parametri durante l’esecuzione del controllo stesso.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3788A50-AB09-205F-025B-51EE0299BF26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D520FC2D-30D1-7FD1-8023-5066C812876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7ECD008-64D4-103A-365B-D4DEAD000042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D9788C2-F620-F65B-40D0-DF56E241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B3ECAB-30E7-991E-011D-A17F987D087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019F820-6216-5427-56E3-E78457E4104E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37F8988-B0C1-573D-CECB-AA2CB1FD888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18920F4-E134-6A39-5A5E-37F6A528AD9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EC1C7083-7E6D-A15F-6E4C-8A9EB431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AB08544-61F3-658B-C4B1-16E97F69B0A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C033D25-24B0-269D-594C-33474F1C11A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366A912-DE6D-2485-CF82-96A5339A2E3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D8B3208-C5C8-DB2E-B828-5D1BB352AF50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3A584AE-9D1C-0F29-1ACC-698EE55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A0DDFC9-3B25-2962-6917-FC29B0F7C6DD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7D02C1A-B698-9C3B-E5DB-6B26D267B114}"/>
              </a:ext>
            </a:extLst>
          </p:cNvPr>
          <p:cNvSpPr txBox="1"/>
          <p:nvPr/>
        </p:nvSpPr>
        <p:spPr>
          <a:xfrm>
            <a:off x="568034" y="4651101"/>
            <a:ext cx="115163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pPr algn="ctr"/>
            <a:r>
              <a:rPr lang="it-IT" b="1" dirty="0"/>
              <a:t>Il </a:t>
            </a:r>
            <a:r>
              <a:rPr lang="it-IT" b="1" dirty="0" err="1"/>
              <a:t>regressore</a:t>
            </a:r>
            <a:r>
              <a:rPr lang="it-IT" b="1" dirty="0"/>
              <a:t> dinamico del </a:t>
            </a:r>
            <a:r>
              <a:rPr lang="it-IT" b="1" dirty="0" err="1"/>
              <a:t>franka</a:t>
            </a:r>
            <a:r>
              <a:rPr lang="it-IT" b="1" dirty="0"/>
              <a:t> risulta essere estremamente complicato da calcolare, è stato scelto di semplificare il manipolatore togliendo i due link finali. 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Per calcolarlo è stato usato il pacchetto </a:t>
            </a:r>
            <a:r>
              <a:rPr lang="it-IT" b="1" dirty="0" err="1"/>
              <a:t>Screw</a:t>
            </a:r>
            <a:r>
              <a:rPr lang="it-IT" b="1" dirty="0"/>
              <a:t> </a:t>
            </a:r>
            <a:r>
              <a:rPr lang="it-IT" b="1" dirty="0" err="1"/>
              <a:t>Calculus</a:t>
            </a:r>
            <a:r>
              <a:rPr lang="it-IT" b="1" dirty="0"/>
              <a:t> con Wolfram Mathematica12</a:t>
            </a:r>
          </a:p>
          <a:p>
            <a:pPr algn="ctr"/>
            <a:endParaRPr lang="it-IT" b="1" dirty="0"/>
          </a:p>
          <a:p>
            <a:pPr algn="ctr"/>
            <a:r>
              <a:rPr lang="it-IT" b="1" dirty="0"/>
              <a:t>Da qui in poi si riferirà al modello semplificato</a:t>
            </a:r>
          </a:p>
        </p:txBody>
      </p:sp>
      <p:pic>
        <p:nvPicPr>
          <p:cNvPr id="20" name="Elemento grafico 19" descr="Avviso contorno">
            <a:extLst>
              <a:ext uri="{FF2B5EF4-FFF2-40B4-BE49-F238E27FC236}">
                <a16:creationId xmlns:a16="http://schemas.microsoft.com/office/drawing/2014/main" id="{234CEDB1-3CBC-CD22-7FFC-762F40CCC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000" y="3049621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60A699-D2EF-4B2A-CEC2-FC38D2D96251}"/>
              </a:ext>
            </a:extLst>
          </p:cNvPr>
          <p:cNvSpPr txBox="1"/>
          <p:nvPr/>
        </p:nvSpPr>
        <p:spPr>
          <a:xfrm>
            <a:off x="673153" y="133110"/>
            <a:ext cx="886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latin typeface="Garamond" panose="02020404030301010803" pitchFamily="18" charset="0"/>
              </a:rPr>
              <a:t>COMPUTED TORQUE ADATTIVO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1A2753-0B95-C837-5E86-4D64301445FD}"/>
              </a:ext>
            </a:extLst>
          </p:cNvPr>
          <p:cNvSpPr txBox="1"/>
          <p:nvPr/>
        </p:nvSpPr>
        <p:spPr>
          <a:xfrm>
            <a:off x="2108200" y="7200036"/>
            <a:ext cx="79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p_k,p_D</a:t>
            </a:r>
            <a:r>
              <a:rPr lang="it-IT" dirty="0"/>
              <a:t>)=Y(q,\dot{q},\</a:t>
            </a:r>
            <a:r>
              <a:rPr lang="it-IT" dirty="0" err="1"/>
              <a:t>ddot</a:t>
            </a:r>
            <a:r>
              <a:rPr lang="it-IT" dirty="0"/>
              <a:t>{q},</a:t>
            </a:r>
            <a:r>
              <a:rPr lang="it-IT" dirty="0" err="1"/>
              <a:t>p_k</a:t>
            </a:r>
            <a:r>
              <a:rPr lang="it-IT" dirty="0"/>
              <a:t>)\</a:t>
            </a:r>
            <a:r>
              <a:rPr lang="it-IT" dirty="0" err="1"/>
              <a:t>pi_D</a:t>
            </a:r>
            <a:r>
              <a:rPr lang="it-IT" dirty="0"/>
              <a:t>(</a:t>
            </a:r>
            <a:r>
              <a:rPr lang="it-IT" dirty="0" err="1"/>
              <a:t>p_D</a:t>
            </a:r>
            <a:r>
              <a:rPr lang="it-IT" dirty="0"/>
              <a:t>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50A9BF2-FB6E-6A3D-F3AD-9F302DD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8397439"/>
            <a:ext cx="3962400" cy="152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C16F52-76D3-C96D-DA6A-FBA473C1B190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ECC3C5-7C54-F0E7-E8E2-A1766541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92" y="1440479"/>
            <a:ext cx="4707886" cy="8275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525415-7273-FD4F-0DD1-B3BABE58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92" y="2326106"/>
            <a:ext cx="5769494" cy="3033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97C563C-009A-3834-44C4-0DC5993FB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79" y="2900832"/>
            <a:ext cx="3903722" cy="6027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2CC88E9-DCF4-8FE5-4959-158F18195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79" y="3458525"/>
            <a:ext cx="3599782" cy="6398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B4D2286-2FEA-AE5D-47AA-AF397A8A6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79" y="4200203"/>
            <a:ext cx="4939584" cy="15711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2A36951-334A-A91D-A0AA-924BBA68F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79" y="6051955"/>
            <a:ext cx="5093119" cy="304938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D7290A9-B26B-02E0-E713-FE4B4BEC49EE}"/>
              </a:ext>
            </a:extLst>
          </p:cNvPr>
          <p:cNvGrpSpPr/>
          <p:nvPr/>
        </p:nvGrpSpPr>
        <p:grpSpPr>
          <a:xfrm>
            <a:off x="762270" y="1213880"/>
            <a:ext cx="7766094" cy="360000"/>
            <a:chOff x="1045248" y="1274612"/>
            <a:chExt cx="7766094" cy="360000"/>
          </a:xfrm>
        </p:grpSpPr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1752BDB-D1F6-9FCE-A86E-3252AC3A706D}"/>
                </a:ext>
              </a:extLst>
            </p:cNvPr>
            <p:cNvSpPr txBox="1"/>
            <p:nvPr/>
          </p:nvSpPr>
          <p:spPr>
            <a:xfrm>
              <a:off x="1502448" y="1285335"/>
              <a:ext cx="73088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PERTURBAZIONE INIZIALE DEI PARAMETRI (10%)</a:t>
              </a:r>
            </a:p>
          </p:txBody>
        </p:sp>
        <p:pic>
          <p:nvPicPr>
            <p:cNvPr id="34" name="Elemento grafico 33" descr="Badge 1 contorno">
              <a:extLst>
                <a:ext uri="{FF2B5EF4-FFF2-40B4-BE49-F238E27FC236}">
                  <a16:creationId xmlns:a16="http://schemas.microsoft.com/office/drawing/2014/main" id="{C76F58D6-788A-6C19-DFD4-8FA451D6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A4E531C-A0F5-2680-7813-54C32EACB691}"/>
              </a:ext>
            </a:extLst>
          </p:cNvPr>
          <p:cNvGrpSpPr/>
          <p:nvPr/>
        </p:nvGrpSpPr>
        <p:grpSpPr>
          <a:xfrm>
            <a:off x="749109" y="2627969"/>
            <a:ext cx="9317316" cy="360000"/>
            <a:chOff x="1045248" y="1274612"/>
            <a:chExt cx="9317316" cy="360000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16D275BB-EB79-D04B-7B2F-A8C33094D905}"/>
                </a:ext>
              </a:extLst>
            </p:cNvPr>
            <p:cNvSpPr txBox="1"/>
            <p:nvPr/>
          </p:nvSpPr>
          <p:spPr>
            <a:xfrm>
              <a:off x="1502447" y="1285335"/>
              <a:ext cx="8860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CALCOLO DELLA COPPIA CON LE STIME AGGIORNATE</a:t>
              </a:r>
            </a:p>
          </p:txBody>
        </p:sp>
        <p:pic>
          <p:nvPicPr>
            <p:cNvPr id="48" name="Elemento grafico 47" descr="Badge contorno">
              <a:extLst>
                <a:ext uri="{FF2B5EF4-FFF2-40B4-BE49-F238E27FC236}">
                  <a16:creationId xmlns:a16="http://schemas.microsoft.com/office/drawing/2014/main" id="{3B62E028-5CA3-7924-14F6-FAA0478C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C5CBD02E-AC25-F370-774F-7D31808AD2E3}"/>
              </a:ext>
            </a:extLst>
          </p:cNvPr>
          <p:cNvGrpSpPr/>
          <p:nvPr/>
        </p:nvGrpSpPr>
        <p:grpSpPr>
          <a:xfrm>
            <a:off x="749109" y="4328220"/>
            <a:ext cx="6135112" cy="360000"/>
            <a:chOff x="1045248" y="1274612"/>
            <a:chExt cx="6135112" cy="360000"/>
          </a:xfrm>
        </p:grpSpPr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BFE26E15-5BDA-ABC4-4722-FD37B4DC80D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DETERMINAZIONE PARAMETRI REALI</a:t>
              </a:r>
            </a:p>
          </p:txBody>
        </p:sp>
        <p:pic>
          <p:nvPicPr>
            <p:cNvPr id="51" name="Elemento grafico 50" descr="Badge 3 contorno">
              <a:extLst>
                <a:ext uri="{FF2B5EF4-FFF2-40B4-BE49-F238E27FC236}">
                  <a16:creationId xmlns:a16="http://schemas.microsoft.com/office/drawing/2014/main" id="{ADC5CF8F-8A93-FD75-7BB3-B44081B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04B4C8BA-B9E7-E9E1-01E7-B6E1A1C2AABD}"/>
              </a:ext>
            </a:extLst>
          </p:cNvPr>
          <p:cNvGrpSpPr/>
          <p:nvPr/>
        </p:nvGrpSpPr>
        <p:grpSpPr>
          <a:xfrm>
            <a:off x="733162" y="5650448"/>
            <a:ext cx="6135112" cy="360000"/>
            <a:chOff x="1045248" y="1274612"/>
            <a:chExt cx="6135112" cy="360000"/>
          </a:xfrm>
        </p:grpSpPr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A43DCC5C-9BA6-3242-2A88-A6A812459D18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05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UPDATE STIMA</a:t>
              </a:r>
            </a:p>
          </p:txBody>
        </p:sp>
        <p:pic>
          <p:nvPicPr>
            <p:cNvPr id="54" name="Elemento grafico 53" descr="Badge 4 contorno">
              <a:extLst>
                <a:ext uri="{FF2B5EF4-FFF2-40B4-BE49-F238E27FC236}">
                  <a16:creationId xmlns:a16="http://schemas.microsoft.com/office/drawing/2014/main" id="{17034CBD-0C87-0274-B263-D5831A89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384C2C2B-F482-288A-9A1E-397CC566D1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8979" y="4561060"/>
            <a:ext cx="4220548" cy="1035353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9864F51F-E102-1BB7-9245-24BCEBF984DB}"/>
              </a:ext>
            </a:extLst>
          </p:cNvPr>
          <p:cNvGrpSpPr/>
          <p:nvPr/>
        </p:nvGrpSpPr>
        <p:grpSpPr>
          <a:xfrm>
            <a:off x="-3009305" y="0"/>
            <a:ext cx="3652586" cy="6858000"/>
            <a:chOff x="9055390" y="0"/>
            <a:chExt cx="3578800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B2510533-2702-A0E3-0458-779C9C4EB1D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BA03A16-2C22-F2F9-12DD-A13B05159355}"/>
                </a:ext>
              </a:extLst>
            </p:cNvPr>
            <p:cNvSpPr txBox="1"/>
            <p:nvPr/>
          </p:nvSpPr>
          <p:spPr>
            <a:xfrm>
              <a:off x="9055390" y="770597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9" name="Elemento grafico 8" descr="Presentazione con grafico a torta contorno">
              <a:extLst>
                <a:ext uri="{FF2B5EF4-FFF2-40B4-BE49-F238E27FC236}">
                  <a16:creationId xmlns:a16="http://schemas.microsoft.com/office/drawing/2014/main" id="{C03DCAA8-9C58-6EB8-39D5-ADF1571E6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2CA8900-B449-DD22-1D2F-F76CE7615DE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2244059-DC53-2C55-B296-0B9709DEFD7C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F1750FA6-9D53-6E8E-F857-B2FF9B1E4503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35817D2C-8EB8-1921-E05D-29C8B8E7B58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E63D3526-7A6B-B999-B0FE-83D34D883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F3D0D3D-9A19-739A-B5E0-A06B3A6252B2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00EB0FA-414C-8660-1111-571C61F4FCE1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5" name="Figura a mano libera: forma 54">
              <a:extLst>
                <a:ext uri="{FF2B5EF4-FFF2-40B4-BE49-F238E27FC236}">
                  <a16:creationId xmlns:a16="http://schemas.microsoft.com/office/drawing/2014/main" id="{3B51CB38-57E7-68D4-7EC0-49BA83B9192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3584FFB5-3E7A-7560-FBA4-94BE4304371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57" name="Elemento grafico 56" descr="Mano robotica contorno">
              <a:extLst>
                <a:ext uri="{FF2B5EF4-FFF2-40B4-BE49-F238E27FC236}">
                  <a16:creationId xmlns:a16="http://schemas.microsoft.com/office/drawing/2014/main" id="{A1BBC9EA-98B9-B3E8-B156-B1B0EF0B4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698D36E0-339A-51DB-6B04-DD27B6DB5DBF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6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6C9CB2F-FC04-1402-B18C-090434640DDB}"/>
              </a:ext>
            </a:extLst>
          </p:cNvPr>
          <p:cNvGrpSpPr/>
          <p:nvPr/>
        </p:nvGrpSpPr>
        <p:grpSpPr>
          <a:xfrm>
            <a:off x="-2947096" y="0"/>
            <a:ext cx="3590380" cy="6858000"/>
            <a:chOff x="9116340" y="0"/>
            <a:chExt cx="3517850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9F3DA4E5-C614-EF1A-38C7-929F39F3302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1FF70B6-CD21-1D3B-6EFF-F170B3B9C11B}"/>
                </a:ext>
              </a:extLst>
            </p:cNvPr>
            <p:cNvSpPr txBox="1"/>
            <p:nvPr/>
          </p:nvSpPr>
          <p:spPr>
            <a:xfrm>
              <a:off x="9116340" y="773749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9204DD3-471B-E9E5-85E5-B596A539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FF0AFA6-CB12-4C04-6800-6ABA558BB15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139202C-ECF4-AEDB-647E-12EF60657AB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CBBCED2-3B31-0A68-0929-BC30EC199095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54B139A-74C0-BC53-D94D-420521E96F2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6F54C5A8-AD60-B581-F30D-E31A09AE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A372923-735E-9F7B-B6D8-57808987AE7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8BA39A5-FF03-571E-1414-49B0B8FF8D9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9714D08-3EAB-D08F-F88F-4F3615F4F4F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AF0AB25-2CC1-4F5A-13A6-65EEED3D9A7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DA94CBDD-B4C4-60C1-18BF-EC3DD3C2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61E9962-9A63-1C68-9A24-B4B274F3993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76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9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6C9CB2F-FC04-1402-B18C-090434640DDB}"/>
              </a:ext>
            </a:extLst>
          </p:cNvPr>
          <p:cNvGrpSpPr/>
          <p:nvPr/>
        </p:nvGrpSpPr>
        <p:grpSpPr>
          <a:xfrm>
            <a:off x="-2947096" y="0"/>
            <a:ext cx="3590380" cy="6858000"/>
            <a:chOff x="9116340" y="0"/>
            <a:chExt cx="3517850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9F3DA4E5-C614-EF1A-38C7-929F39F3302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1FF70B6-CD21-1D3B-6EFF-F170B3B9C11B}"/>
                </a:ext>
              </a:extLst>
            </p:cNvPr>
            <p:cNvSpPr txBox="1"/>
            <p:nvPr/>
          </p:nvSpPr>
          <p:spPr>
            <a:xfrm>
              <a:off x="9116340" y="752368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9204DD3-471B-E9E5-85E5-B596A539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AFF0AFA6-CB12-4C04-6800-6ABA558BB159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5139202C-ECF4-AEDB-647E-12EF60657AB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4CBBCED2-3B31-0A68-0929-BC30EC199095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54B139A-74C0-BC53-D94D-420521E96F28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6F54C5A8-AD60-B581-F30D-E31A09AE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A372923-735E-9F7B-B6D8-57808987AE7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8BA39A5-FF03-571E-1414-49B0B8FF8D9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9714D08-3EAB-D08F-F88F-4F3615F4F4F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AF0AB25-2CC1-4F5A-13A6-65EEED3D9A7D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DA94CBDD-B4C4-60C1-18BF-EC3DD3C2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61E9962-9A63-1C68-9A24-B4B274F3993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70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822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–STIMA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3361488-146F-D63B-DA9F-6A05171BABD1}"/>
              </a:ext>
            </a:extLst>
          </p:cNvPr>
          <p:cNvGrpSpPr/>
          <p:nvPr/>
        </p:nvGrpSpPr>
        <p:grpSpPr>
          <a:xfrm>
            <a:off x="-2944098" y="0"/>
            <a:ext cx="3587380" cy="6858000"/>
            <a:chOff x="9119279" y="0"/>
            <a:chExt cx="3514911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D7EC6FD7-19D8-F5E7-ED65-E78FA6AF4C3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DB664E18-4571-5CAE-B1D3-89504748D9D4}"/>
                </a:ext>
              </a:extLst>
            </p:cNvPr>
            <p:cNvSpPr txBox="1"/>
            <p:nvPr/>
          </p:nvSpPr>
          <p:spPr>
            <a:xfrm>
              <a:off x="9119279" y="765308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8E028E0-234C-99BD-64A8-2F902986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5079079-7B98-845C-7A47-21E677B9CA05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5A27672-72E9-0DEC-713D-A042A725D6D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F958414E-F259-D0FE-6187-DFA7A9453CFD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234884C-025D-7413-DDB5-7883D7FD3995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2BD96591-0D11-5640-FB27-4A1D7046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29AADB4-1283-56E6-EB49-BFEECCE72F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BC89949-1209-F045-78F8-C44C9BCCA682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00EE8FA8-E18E-7757-CB09-800901188CBA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CC73BE5-AD4E-A714-E0A4-E34F62AECC84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4F57D2B3-F529-7AE2-B9E8-641C8275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5B8DEF3-F787-F030-4365-5B4708CC250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49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8" y="594326"/>
            <a:ext cx="13019516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A34E111-D57F-640A-0508-DA6A440D0728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32E4F475-C359-F3DA-30ED-78E5BD51FC2F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76C8B46-58DA-BE42-1664-987110B6B44C}"/>
                </a:ext>
              </a:extLst>
            </p:cNvPr>
            <p:cNvSpPr txBox="1"/>
            <p:nvPr/>
          </p:nvSpPr>
          <p:spPr>
            <a:xfrm>
              <a:off x="9201134" y="781350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6654C449-7467-A838-8E7E-78F4A8959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1C13CD3-0FA5-AE6E-7E56-3CC68BC3BB7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19B49E3-8E7A-CDAB-86B9-CAC4FEAC987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CEA2AEE-1D11-9025-707E-DB7E64F49D80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94E43F8-D0AF-AC80-71C6-E12CABA6806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7CF44E78-BA7C-536E-96DC-505A320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A951CE4-E8A3-3392-8859-D97BD46529D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3A7849-E76B-2C65-7AFF-CBA2EB207926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8A5BF61F-9AF1-CF9C-54D0-92E716D552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890B377-9614-81A8-55C9-635DBD90382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60A2630-13B4-E7D4-BDDD-918AB4A7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6E299A3-9371-5D06-BC88-C97EB83E3D2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90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8F2BBD-9AEB-A70C-5B64-5EC798705CAD}"/>
              </a:ext>
            </a:extLst>
          </p:cNvPr>
          <p:cNvSpPr txBox="1"/>
          <p:nvPr/>
        </p:nvSpPr>
        <p:spPr>
          <a:xfrm>
            <a:off x="1012302" y="69029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FRANKA EMIKA PANDA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FDBBE3-E2CE-27F5-322F-E57C7CD67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1" y="1053914"/>
            <a:ext cx="5497167" cy="52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FC611E-0461-A9AE-1B61-48AB3E0A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10" y="1041719"/>
            <a:ext cx="5800442" cy="27241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B47760-997A-1106-B87E-3CA518530114}"/>
              </a:ext>
            </a:extLst>
          </p:cNvPr>
          <p:cNvSpPr txBox="1"/>
          <p:nvPr/>
        </p:nvSpPr>
        <p:spPr>
          <a:xfrm>
            <a:off x="8497744" y="403071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Used parameters:</a:t>
            </a:r>
            <a:endParaRPr lang="it-IT" dirty="0">
              <a:latin typeface="Garamond" panose="02020404030301010803" pitchFamily="18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835ABC-1EA4-357E-B3B4-A542C2648E2D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4F73D0E6-C68D-91A1-0B32-A5579886494A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4D44A5E2-2B15-39E8-6D39-0ACFCB764F0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26" name="Elemento grafico 25" descr="Presentazione con grafico a torta contorno">
              <a:extLst>
                <a:ext uri="{FF2B5EF4-FFF2-40B4-BE49-F238E27FC236}">
                  <a16:creationId xmlns:a16="http://schemas.microsoft.com/office/drawing/2014/main" id="{19360B46-E37E-E6AC-54A7-9A5AC0E1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E1EA656-0F0E-FE4A-BDF3-5D69FA23D61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2BEEC648-0A6C-585D-63BF-8C55226759B5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850BCE1D-4BED-A77B-CA97-B2E89D2262BF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1064ECED-4932-971E-AC59-6878EF4ADFB7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3" name="Elemento grafico 32" descr="Emisfero sinistro del cervello contorno">
              <a:extLst>
                <a:ext uri="{FF2B5EF4-FFF2-40B4-BE49-F238E27FC236}">
                  <a16:creationId xmlns:a16="http://schemas.microsoft.com/office/drawing/2014/main" id="{DA3FC952-A717-E4C2-DCE3-869CA39B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5BBBA08D-C3C0-A0FC-C5D3-37645A5E301C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16C8A19-3FFF-1EE6-064B-3ECF25DDC535}"/>
              </a:ext>
            </a:extLst>
          </p:cNvPr>
          <p:cNvGrpSpPr/>
          <p:nvPr/>
        </p:nvGrpSpPr>
        <p:grpSpPr>
          <a:xfrm>
            <a:off x="-3235369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0274191A-9B16-48E0-21BF-C309602A40FA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1BD2B94-9B8B-B419-924B-60B0C60094B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38" name="Elemento grafico 37" descr="Processore contorno">
              <a:extLst>
                <a:ext uri="{FF2B5EF4-FFF2-40B4-BE49-F238E27FC236}">
                  <a16:creationId xmlns:a16="http://schemas.microsoft.com/office/drawing/2014/main" id="{63F1CD7A-F0E8-87E3-207E-2FDF42EE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1B71C2C4-E224-7B0E-C5DE-24CA04FC029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917672A-CB8F-D4EB-84C2-5EC164DA3C76}"/>
              </a:ext>
            </a:extLst>
          </p:cNvPr>
          <p:cNvGrpSpPr>
            <a:grpSpLocks/>
          </p:cNvGrpSpPr>
          <p:nvPr/>
        </p:nvGrpSpPr>
        <p:grpSpPr>
          <a:xfrm>
            <a:off x="-2680572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15FCBA5-6B65-DD45-738C-CADEDEB59648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7998FDD7-BC42-A673-6C8A-1D68D798F3C4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43" name="Elemento grafico 42" descr="Mano robotica contorno">
              <a:extLst>
                <a:ext uri="{FF2B5EF4-FFF2-40B4-BE49-F238E27FC236}">
                  <a16:creationId xmlns:a16="http://schemas.microsoft.com/office/drawing/2014/main" id="{AD27ABDC-C1AF-F86D-A466-F383C317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4B4F884C-1AE5-2DD3-1FB8-52C637CA3CB3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F8FC82-DD8C-B474-810C-DBF9B780340F}"/>
              </a:ext>
            </a:extLst>
          </p:cNvPr>
          <p:cNvSpPr txBox="1"/>
          <p:nvPr/>
        </p:nvSpPr>
        <p:spPr>
          <a:xfrm>
            <a:off x="572280" y="6289079"/>
            <a:ext cx="1187969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Gaz, Claudio, et al. "Dynamic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identification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of the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franka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emika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panda robot with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retrieval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of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feasible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parameters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using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penalty-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based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</a:t>
            </a:r>
            <a:r>
              <a:rPr lang="it-IT" sz="1700" b="0" i="0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optimization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." </a:t>
            </a:r>
            <a:r>
              <a:rPr lang="it-IT" sz="17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IEEE </a:t>
            </a:r>
            <a:r>
              <a:rPr lang="it-IT" sz="1700" b="0" i="1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Robotics</a:t>
            </a:r>
            <a:r>
              <a:rPr lang="it-IT" sz="1700" b="0" i="1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 and Automation </a:t>
            </a:r>
            <a:r>
              <a:rPr lang="it-IT" sz="1700" b="0" i="1" dirty="0" err="1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Letters</a:t>
            </a:r>
            <a:r>
              <a:rPr lang="it-IT" sz="1700" b="0" i="0" dirty="0">
                <a:solidFill>
                  <a:srgbClr val="222222"/>
                </a:solidFill>
                <a:effectLst/>
                <a:latin typeface="Garamond" panose="02020404030301010803" pitchFamily="18" charset="0"/>
                <a:hlinkClick r:id="rId12"/>
              </a:rPr>
              <a:t> 4.4 (2019): 4147-4154.</a:t>
            </a:r>
            <a:endParaRPr lang="it-IT" sz="1700" dirty="0">
              <a:latin typeface="Garamond" panose="02020404030301010803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989F7A1-B673-15E0-D9A7-C75C998C2D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115" y="4400049"/>
            <a:ext cx="1429001" cy="174525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C5448E6-B418-F3DC-1B5A-5096D16CB9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0188" y="4400048"/>
            <a:ext cx="1483467" cy="17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7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7" y="594326"/>
            <a:ext cx="13019514" cy="65303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A34E111-D57F-640A-0508-DA6A440D0728}"/>
              </a:ext>
            </a:extLst>
          </p:cNvPr>
          <p:cNvGrpSpPr/>
          <p:nvPr/>
        </p:nvGrpSpPr>
        <p:grpSpPr>
          <a:xfrm>
            <a:off x="-2910040" y="0"/>
            <a:ext cx="3553322" cy="6858000"/>
            <a:chOff x="9152649" y="0"/>
            <a:chExt cx="3481541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32E4F475-C359-F3DA-30ED-78E5BD51FC2F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76C8B46-58DA-BE42-1664-987110B6B44C}"/>
                </a:ext>
              </a:extLst>
            </p:cNvPr>
            <p:cNvSpPr txBox="1"/>
            <p:nvPr/>
          </p:nvSpPr>
          <p:spPr>
            <a:xfrm>
              <a:off x="9152649" y="770597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6654C449-7467-A838-8E7E-78F4A8959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1C13CD3-0FA5-AE6E-7E56-3CC68BC3BB72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119B49E3-8E7A-CDAB-86B9-CAC4FEAC987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CEA2AEE-1D11-9025-707E-DB7E64F49D80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94E43F8-D0AF-AC80-71C6-E12CABA6806B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7CF44E78-BA7C-536E-96DC-505A320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A951CE4-E8A3-3392-8859-D97BD46529D0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3A7849-E76B-2C65-7AFF-CBA2EB207926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8A5BF61F-9AF1-CF9C-54D0-92E716D552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890B377-9614-81A8-55C9-635DBD90382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60A2630-13B4-E7D4-BDDD-918AB4A7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6E299A3-9371-5D06-BC88-C97EB83E3D2E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86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1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58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– 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246E256-D9E0-29B8-B1DC-B3CE5695CF46}"/>
              </a:ext>
            </a:extLst>
          </p:cNvPr>
          <p:cNvGrpSpPr/>
          <p:nvPr/>
        </p:nvGrpSpPr>
        <p:grpSpPr>
          <a:xfrm>
            <a:off x="-3068276" y="0"/>
            <a:ext cx="3711560" cy="6858000"/>
            <a:chOff x="8997608" y="0"/>
            <a:chExt cx="3636582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AB478C8A-9FB1-2F08-FF29-9A805E7A20D8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814C640-4AE1-6135-8907-F5D75A58FE62}"/>
                </a:ext>
              </a:extLst>
            </p:cNvPr>
            <p:cNvSpPr txBox="1"/>
            <p:nvPr/>
          </p:nvSpPr>
          <p:spPr>
            <a:xfrm>
              <a:off x="8997608" y="770597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23C8A259-9DCF-3804-86CE-D36E8D54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FBC2E81-2193-5C49-768C-2DD7FBE28163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5B8E0F4-6F64-85C4-901C-12457649E87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8F904209-423B-4E02-CBAA-6A8422AE3A8F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EB5FC88-CB10-74E8-1A29-3E5536F8A201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CAA2A24-A237-A372-AF5D-512776C7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DC6D559-53FE-DE69-4F95-39292848F31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AD60D50D-6FF1-3068-3807-0F4445E2A50D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0392CD96-D900-844D-CBF5-EBDA67950473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AFFD3F7-EDB3-8DAD-DDE5-0423E615069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BB4CCC8A-2227-0092-EDDA-5E9C2E6AD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EA61E06B-87CE-5EBE-67D8-5E2775CFB80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93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73DECD-D3FA-BF70-2771-7C94C276E4EF}"/>
              </a:ext>
            </a:extLst>
          </p:cNvPr>
          <p:cNvGrpSpPr/>
          <p:nvPr/>
        </p:nvGrpSpPr>
        <p:grpSpPr>
          <a:xfrm>
            <a:off x="-2946825" y="0"/>
            <a:ext cx="3590107" cy="6858000"/>
            <a:chOff x="9116607" y="0"/>
            <a:chExt cx="3517583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2D2A8AF-74DF-1A1A-B98F-3929CB1EFC9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70F84FA-3634-ED28-9409-714DE8E055C9}"/>
                </a:ext>
              </a:extLst>
            </p:cNvPr>
            <p:cNvSpPr txBox="1"/>
            <p:nvPr/>
          </p:nvSpPr>
          <p:spPr>
            <a:xfrm>
              <a:off x="9116607" y="740402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50BE321-8B07-07FF-4210-1C7D8BC4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2B62302-067D-A676-2D4E-5632D19E747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4E069C-29A3-204A-D86E-7DA540DD4203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41C5D5D-2598-7102-FDC0-8DCE528B5E5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A74F3B-D04B-D1DA-2BBD-43D65410132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E5181D7-8198-2679-1921-13619E70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23978D3-526F-5275-53D6-B5E6F1B53BA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4943DFE-78BE-866C-5E30-5B0ACF70B03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8E61DBF-FFC9-B46C-62CB-E9E4C5831EB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C080852-0628-E1C0-3166-E487489F7EE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EA01C306-9997-E1D9-963E-088928BA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9E131EF-7E59-3682-E983-D00495033F8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997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9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73DECD-D3FA-BF70-2771-7C94C276E4EF}"/>
              </a:ext>
            </a:extLst>
          </p:cNvPr>
          <p:cNvGrpSpPr/>
          <p:nvPr/>
        </p:nvGrpSpPr>
        <p:grpSpPr>
          <a:xfrm>
            <a:off x="-3293853" y="0"/>
            <a:ext cx="3937137" cy="6858000"/>
            <a:chOff x="8776588" y="0"/>
            <a:chExt cx="3857602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2D2A8AF-74DF-1A1A-B98F-3929CB1EFC9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70F84FA-3634-ED28-9409-714DE8E055C9}"/>
                </a:ext>
              </a:extLst>
            </p:cNvPr>
            <p:cNvSpPr txBox="1"/>
            <p:nvPr/>
          </p:nvSpPr>
          <p:spPr>
            <a:xfrm>
              <a:off x="8776588" y="807692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950BE321-8B07-07FF-4210-1C7D8BC4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2B62302-067D-A676-2D4E-5632D19E747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4E069C-29A3-204A-D86E-7DA540DD4203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41C5D5D-2598-7102-FDC0-8DCE528B5E5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A74F3B-D04B-D1DA-2BBD-43D65410132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3E5181D7-8198-2679-1921-13619E708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23978D3-526F-5275-53D6-B5E6F1B53BA1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4943DFE-78BE-866C-5E30-5B0ACF70B03C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8E61DBF-FFC9-B46C-62CB-E9E4C5831EB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C080852-0628-E1C0-3166-E487489F7EE7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EA01C306-9997-E1D9-963E-088928BA1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9E131EF-7E59-3682-E983-D00495033F8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88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6" y="594462"/>
            <a:ext cx="13018972" cy="653009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967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 – STIMA MASSA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3524EA7-C21A-89A1-7ACC-E8FCFBDF3727}"/>
              </a:ext>
            </a:extLst>
          </p:cNvPr>
          <p:cNvGrpSpPr/>
          <p:nvPr/>
        </p:nvGrpSpPr>
        <p:grpSpPr>
          <a:xfrm>
            <a:off x="-3026722" y="0"/>
            <a:ext cx="3670004" cy="6858000"/>
            <a:chOff x="9038324" y="0"/>
            <a:chExt cx="3595866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DB579105-E5EE-CBAE-73D3-27929B7CD307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D08AE8A-C3BB-BAC2-D892-D13552DA083B}"/>
                </a:ext>
              </a:extLst>
            </p:cNvPr>
            <p:cNvSpPr txBox="1"/>
            <p:nvPr/>
          </p:nvSpPr>
          <p:spPr>
            <a:xfrm>
              <a:off x="9038324" y="75455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50B25B14-3424-A051-E3BF-F58FBE652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7B83948-E9B2-25AA-8C5A-426250A5B2A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BB286EB8-C563-6CA4-2D44-137F57C6F43F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3563A845-1B0A-7782-56D8-3665475E40C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4FCF21C-37E2-5714-3C45-5881D4AC381A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728FA84-3272-04C7-C5A9-E267FBF1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E4DDE14-8BE2-2384-3CAD-0AA30CD9121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8743353-D80F-3903-458C-3D92CCCEF802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974FBBCF-EB3F-C279-05C9-AF496F60CA52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4E59D79-2387-A03E-968D-C6256BB1BD69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4FFFB817-73CA-12E4-538A-A1503DFB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F941A20B-4948-84CE-6337-369D675FDD15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45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6F8ECA-9FC1-688E-FBA9-83C70731460A}"/>
              </a:ext>
            </a:extLst>
          </p:cNvPr>
          <p:cNvGrpSpPr/>
          <p:nvPr/>
        </p:nvGrpSpPr>
        <p:grpSpPr>
          <a:xfrm>
            <a:off x="-2972093" y="0"/>
            <a:ext cx="3615377" cy="6858000"/>
            <a:chOff x="9091848" y="0"/>
            <a:chExt cx="3542342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7C980C0-6CDC-1024-DC70-E42D4B8934C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A72FB4E-47DA-206D-4F04-C8451E3D37B3}"/>
                </a:ext>
              </a:extLst>
            </p:cNvPr>
            <p:cNvSpPr txBox="1"/>
            <p:nvPr/>
          </p:nvSpPr>
          <p:spPr>
            <a:xfrm>
              <a:off x="9091848" y="707996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C06D18D4-A966-DA61-7F64-F2CA904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694127A-2381-8BBA-6195-0EEF22CB957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D624CB4-7C4B-0EA6-72AE-DED5E0846FE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2B8B090-01A9-2D16-A770-EB1333C50D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218465D-47A3-055C-FCB0-29841EB5F98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488D5A9-184F-2A42-FAA8-637EFAD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A9BA072-8769-474A-0A96-610FEC965D9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312BB3B-61C6-44BA-DB8F-982A8F9157A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31EDEA27-62BC-8DC2-1A67-F477A5C08A0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72C0CF3-A33B-3B78-1AC2-2084DA79A406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E57F2B9-38EA-E1A2-4EC4-E09CA097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74AFF09-3D87-D148-1F49-0A991F412CC2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899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4" y="594462"/>
            <a:ext cx="13018968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ELICA 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E6F8ECA-9FC1-688E-FBA9-83C70731460A}"/>
              </a:ext>
            </a:extLst>
          </p:cNvPr>
          <p:cNvGrpSpPr/>
          <p:nvPr/>
        </p:nvGrpSpPr>
        <p:grpSpPr>
          <a:xfrm>
            <a:off x="-3097133" y="0"/>
            <a:ext cx="3740417" cy="6858000"/>
            <a:chOff x="8969334" y="0"/>
            <a:chExt cx="3664856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7C980C0-6CDC-1024-DC70-E42D4B8934CB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A72FB4E-47DA-206D-4F04-C8451E3D37B3}"/>
                </a:ext>
              </a:extLst>
            </p:cNvPr>
            <p:cNvSpPr txBox="1"/>
            <p:nvPr/>
          </p:nvSpPr>
          <p:spPr>
            <a:xfrm>
              <a:off x="8969334" y="748116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C06D18D4-A966-DA61-7F64-F2CA904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694127A-2381-8BBA-6195-0EEF22CB957A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D624CB4-7C4B-0EA6-72AE-DED5E0846FE1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2B8B090-01A9-2D16-A770-EB1333C50D16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218465D-47A3-055C-FCB0-29841EB5F982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488D5A9-184F-2A42-FAA8-637EFAD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A9BA072-8769-474A-0A96-610FEC965D98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312BB3B-61C6-44BA-DB8F-982A8F9157A4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31EDEA27-62BC-8DC2-1A67-F477A5C08A0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F72C0CF3-A33B-3B78-1AC2-2084DA79A406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3E57F2B9-38EA-E1A2-4EC4-E09CA097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74AFF09-3D87-D148-1F49-0A991F412CC2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744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315" y="594462"/>
            <a:ext cx="13018970" cy="65300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AD ELICA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5D7B75-2927-CB6B-6404-9ADA21BCC79D}"/>
              </a:ext>
            </a:extLst>
          </p:cNvPr>
          <p:cNvGrpSpPr/>
          <p:nvPr/>
        </p:nvGrpSpPr>
        <p:grpSpPr>
          <a:xfrm>
            <a:off x="-3068276" y="0"/>
            <a:ext cx="3711560" cy="6858000"/>
            <a:chOff x="8997608" y="0"/>
            <a:chExt cx="3636582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B15C58DC-4151-4B41-3A4C-1614247B551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B5A02F4-C5FE-9FD5-C7FE-1B2F6B055C8A}"/>
                </a:ext>
              </a:extLst>
            </p:cNvPr>
            <p:cNvSpPr txBox="1"/>
            <p:nvPr/>
          </p:nvSpPr>
          <p:spPr>
            <a:xfrm>
              <a:off x="8997608" y="725690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10134DE-8FED-4E5D-BDED-AEDF4F8C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0069C81-588C-64AC-6AB7-84040996517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E4B2A8F-C28E-718C-3F1A-9535ECD1293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F1F15D3-3FE0-B362-B33E-CB3ED23BDB0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4ED2219-CC62-0D32-1D65-2F15CC428DE3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C5F2A08-54C9-45F0-5992-3A765FF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37BD96E-F2F2-572C-57A9-31372190B7B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6C8A64C-6B48-562F-5A95-F7DCB965F20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2BB7CB2-BF18-2E31-0773-13E76752B5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6ED7A53-F376-488B-9D02-5A76D7E0D9E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A18F25C1-2076-2FE6-6BD1-C414D937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3D8BB0E-FD52-D8CD-1462-8274E552EA71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621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52643" y="638631"/>
            <a:ext cx="4533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CONCLUSIONI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5D7B75-2927-CB6B-6404-9ADA21BCC79D}"/>
              </a:ext>
            </a:extLst>
          </p:cNvPr>
          <p:cNvGrpSpPr/>
          <p:nvPr/>
        </p:nvGrpSpPr>
        <p:grpSpPr>
          <a:xfrm>
            <a:off x="-3003361" y="0"/>
            <a:ext cx="3724375" cy="6894513"/>
            <a:chOff x="8985052" y="0"/>
            <a:chExt cx="3649138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B15C58DC-4151-4B41-3A4C-1614247B5511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CB5A02F4-C5FE-9FD5-C7FE-1B2F6B055C8A}"/>
                </a:ext>
              </a:extLst>
            </p:cNvPr>
            <p:cNvSpPr txBox="1"/>
            <p:nvPr/>
          </p:nvSpPr>
          <p:spPr>
            <a:xfrm>
              <a:off x="8985052" y="75455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110134DE-8FED-4E5D-BDED-AEDF4F8C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0069C81-588C-64AC-6AB7-84040996517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DE4B2A8F-C28E-718C-3F1A-9535ECD12939}"/>
              </a:ext>
            </a:extLst>
          </p:cNvPr>
          <p:cNvGrpSpPr/>
          <p:nvPr/>
        </p:nvGrpSpPr>
        <p:grpSpPr>
          <a:xfrm>
            <a:off x="-3718443" y="36513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1F1F15D3-3FE0-B362-B33E-CB3ED23BDB0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4ED2219-CC62-0D32-1D65-2F15CC428DE3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Processore contorno">
              <a:extLst>
                <a:ext uri="{FF2B5EF4-FFF2-40B4-BE49-F238E27FC236}">
                  <a16:creationId xmlns:a16="http://schemas.microsoft.com/office/drawing/2014/main" id="{1C5F2A08-54C9-45F0-5992-3A765FF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37BD96E-F2F2-572C-57A9-31372190B7B9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6C8A64C-6B48-562F-5A95-F7DCB965F205}"/>
              </a:ext>
            </a:extLst>
          </p:cNvPr>
          <p:cNvGrpSpPr>
            <a:grpSpLocks/>
          </p:cNvGrpSpPr>
          <p:nvPr/>
        </p:nvGrpSpPr>
        <p:grpSpPr>
          <a:xfrm>
            <a:off x="-380627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22BB7CB2-BF18-2E31-0773-13E76752B5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86ED7A53-F376-488B-9D02-5A76D7E0D9E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17" name="Elemento grafico 16" descr="Mano robotica contorno">
              <a:extLst>
                <a:ext uri="{FF2B5EF4-FFF2-40B4-BE49-F238E27FC236}">
                  <a16:creationId xmlns:a16="http://schemas.microsoft.com/office/drawing/2014/main" id="{A18F25C1-2076-2FE6-6BD1-C414D937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43D8BB0E-FD52-D8CD-1462-8274E552EA71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B85977-86B9-3541-77D7-502F0E342E01}"/>
              </a:ext>
            </a:extLst>
          </p:cNvPr>
          <p:cNvSpPr txBox="1"/>
          <p:nvPr/>
        </p:nvSpPr>
        <p:spPr>
          <a:xfrm>
            <a:off x="612849" y="2227689"/>
            <a:ext cx="11334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Garamond" panose="02020404030301010803" pitchFamily="18" charset="0"/>
              </a:rPr>
              <a:t>I controller adattivi richiedono significativamente più potenza computazionale rispetto alle simulazioni non adattive. Questo è un suggerimento su quanto possa essere difficile controllare in modo robusto manipolatori in tempo reale in presenza di incertezze nel modello dinamico.</a:t>
            </a:r>
          </a:p>
          <a:p>
            <a:endParaRPr lang="it-IT" sz="2800" dirty="0">
              <a:latin typeface="Garamond" panose="02020404030301010803" pitchFamily="18" charset="0"/>
            </a:endParaRPr>
          </a:p>
          <a:p>
            <a:endParaRPr lang="it-IT" sz="2800" dirty="0">
              <a:latin typeface="Garamond" panose="02020404030301010803" pitchFamily="18" charset="0"/>
            </a:endParaRPr>
          </a:p>
          <a:p>
            <a:endParaRPr lang="it-IT" sz="2800" dirty="0">
              <a:latin typeface="Garamond" panose="02020404030301010803" pitchFamily="18" charset="0"/>
            </a:endParaRPr>
          </a:p>
          <a:p>
            <a:r>
              <a:rPr lang="it-IT" sz="2800" dirty="0">
                <a:latin typeface="Garamond" panose="02020404030301010803" pitchFamily="18" charset="0"/>
              </a:rPr>
              <a:t>La principale limitazione di tali tecniche è che le misurazioni accurate dei momenti torcenti non sono sempre disponibili</a:t>
            </a:r>
          </a:p>
        </p:txBody>
      </p:sp>
    </p:spTree>
    <p:extLst>
      <p:ext uri="{BB962C8B-B14F-4D97-AF65-F5344CB8AC3E}">
        <p14:creationId xmlns:p14="http://schemas.microsoft.com/office/powerpoint/2010/main" val="321602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1550CD5-2C74-21F1-95CB-7F35DF90E749}"/>
              </a:ext>
            </a:extLst>
          </p:cNvPr>
          <p:cNvGrpSpPr/>
          <p:nvPr/>
        </p:nvGrpSpPr>
        <p:grpSpPr>
          <a:xfrm>
            <a:off x="1028114" y="1250120"/>
            <a:ext cx="4758652" cy="360000"/>
            <a:chOff x="1045248" y="1274612"/>
            <a:chExt cx="4758652" cy="360000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DC158593-64D4-1C81-8188-4948D98C53AF}"/>
                </a:ext>
              </a:extLst>
            </p:cNvPr>
            <p:cNvSpPr txBox="1"/>
            <p:nvPr/>
          </p:nvSpPr>
          <p:spPr>
            <a:xfrm>
              <a:off x="1502448" y="1285335"/>
              <a:ext cx="43014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L’ERRORE</a:t>
              </a:r>
            </a:p>
          </p:txBody>
        </p:sp>
        <p:pic>
          <p:nvPicPr>
            <p:cNvPr id="6" name="Elemento grafico 5" descr="Badge 1 contorno">
              <a:extLst>
                <a:ext uri="{FF2B5EF4-FFF2-40B4-BE49-F238E27FC236}">
                  <a16:creationId xmlns:a16="http://schemas.microsoft.com/office/drawing/2014/main" id="{FAB286C6-2F95-A52D-7FCF-F54B8739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326A5A79-309F-DF70-6985-0EFB95535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162" y="1650197"/>
            <a:ext cx="3190875" cy="695325"/>
          </a:xfrm>
          <a:prstGeom prst="rect">
            <a:avLst/>
          </a:prstGeom>
        </p:spPr>
      </p:pic>
      <p:pic>
        <p:nvPicPr>
          <p:cNvPr id="18" name="Immagine 17" descr="\documentclass{article}&#10;\usepackage{amsmath, amsfonts, amssymb, xcolor}&#10;\pagestyle{empty}&#10;\begin{document}&#10;&#10;\begin{align*}&#10;e &amp;= q_{desiderata}-q\\&#10;\dot{e}&amp;=\dot{q_{desiderata}}-\dot{q}\\&#10;\end{align*}&#10;\end{document}" title="IguanaTex Bitmap Display">
            <a:extLst>
              <a:ext uri="{FF2B5EF4-FFF2-40B4-BE49-F238E27FC236}">
                <a16:creationId xmlns:a16="http://schemas.microsoft.com/office/drawing/2014/main" id="{832A344A-86DA-89FF-BCE8-604DCA04C5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38" y="1728144"/>
            <a:ext cx="1958095" cy="539429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5D0FB0F4-5135-29C4-3EBC-4B4442CB54C3}"/>
              </a:ext>
            </a:extLst>
          </p:cNvPr>
          <p:cNvGrpSpPr/>
          <p:nvPr/>
        </p:nvGrpSpPr>
        <p:grpSpPr>
          <a:xfrm>
            <a:off x="1014988" y="2498632"/>
            <a:ext cx="6135112" cy="360000"/>
            <a:chOff x="1045248" y="1274612"/>
            <a:chExt cx="6135112" cy="360000"/>
          </a:xfrm>
        </p:grpSpPr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799B970-CD89-0CCF-ED0D-8438FCA22B7E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RICAVO LE MATRICI DINAMICHE</a:t>
              </a:r>
            </a:p>
          </p:txBody>
        </p:sp>
        <p:pic>
          <p:nvPicPr>
            <p:cNvPr id="24" name="Elemento grafico 23" descr="Badge contorno">
              <a:extLst>
                <a:ext uri="{FF2B5EF4-FFF2-40B4-BE49-F238E27FC236}">
                  <a16:creationId xmlns:a16="http://schemas.microsoft.com/office/drawing/2014/main" id="{667F5026-6D62-3E4D-69E4-2E83D414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32" name="Immagine 31">
            <a:extLst>
              <a:ext uri="{FF2B5EF4-FFF2-40B4-BE49-F238E27FC236}">
                <a16:creationId xmlns:a16="http://schemas.microsoft.com/office/drawing/2014/main" id="{B5711153-1CD9-CD78-31CA-66882CB45F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971800"/>
            <a:ext cx="2524125" cy="914400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55A47C7-B878-0BF9-CBEE-ECA8163A7CEC}"/>
              </a:ext>
            </a:extLst>
          </p:cNvPr>
          <p:cNvSpPr txBox="1"/>
          <p:nvPr/>
        </p:nvSpPr>
        <p:spPr>
          <a:xfrm>
            <a:off x="1472188" y="3177531"/>
            <a:ext cx="441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effectLst/>
                <a:latin typeface="-apple-system"/>
                <a:hlinkClick r:id="rId12"/>
              </a:rPr>
              <a:t>Dynamic Identification of the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Franka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</a:t>
            </a:r>
            <a:r>
              <a:rPr lang="en-US" sz="1200" b="0" i="0" u="sng" dirty="0" err="1">
                <a:effectLst/>
                <a:latin typeface="-apple-system"/>
                <a:hlinkClick r:id="rId12"/>
              </a:rPr>
              <a:t>Emika</a:t>
            </a:r>
            <a:r>
              <a:rPr lang="en-US" sz="1200" b="0" i="0" u="sng" dirty="0">
                <a:effectLst/>
                <a:latin typeface="-apple-system"/>
                <a:hlinkClick r:id="rId12"/>
              </a:rPr>
              <a:t> Panda Robot with Retrieval of Feasible Parameter Using Penalty-based Optimization</a:t>
            </a:r>
            <a:endParaRPr lang="it-IT" sz="1200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CDE6C8DD-3597-2A9A-8D54-2F09D87E998E}"/>
              </a:ext>
            </a:extLst>
          </p:cNvPr>
          <p:cNvGrpSpPr/>
          <p:nvPr/>
        </p:nvGrpSpPr>
        <p:grpSpPr>
          <a:xfrm>
            <a:off x="1028114" y="3897962"/>
            <a:ext cx="6135112" cy="360000"/>
            <a:chOff x="1045248" y="1274612"/>
            <a:chExt cx="6135112" cy="360000"/>
          </a:xfrm>
        </p:grpSpPr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BBD5F093-B8A1-5A82-5882-817C26B86FBF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LA COPPIA</a:t>
              </a:r>
            </a:p>
          </p:txBody>
        </p:sp>
        <p:pic>
          <p:nvPicPr>
            <p:cNvPr id="49" name="Elemento grafico 48" descr="Badge 3 contorno">
              <a:extLst>
                <a:ext uri="{FF2B5EF4-FFF2-40B4-BE49-F238E27FC236}">
                  <a16:creationId xmlns:a16="http://schemas.microsoft.com/office/drawing/2014/main" id="{1D99B6E4-7225-C2CC-2F94-1289F601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0" name="Immagine 49" descr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 title="IguanaTex Bitmap Display">
            <a:extLst>
              <a:ext uri="{FF2B5EF4-FFF2-40B4-BE49-F238E27FC236}">
                <a16:creationId xmlns:a16="http://schemas.microsoft.com/office/drawing/2014/main" id="{F0FC8225-F0BD-C8F6-BC84-8494867B1B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70" y="4427118"/>
            <a:ext cx="4777822" cy="252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BEC279CC-9FAC-4B20-6FB2-F7824B6DD7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4188993"/>
            <a:ext cx="5391150" cy="476250"/>
          </a:xfrm>
          <a:prstGeom prst="rect">
            <a:avLst/>
          </a:prstGeom>
        </p:spPr>
      </p:pic>
      <p:grpSp>
        <p:nvGrpSpPr>
          <p:cNvPr id="53" name="Gruppo 52">
            <a:extLst>
              <a:ext uri="{FF2B5EF4-FFF2-40B4-BE49-F238E27FC236}">
                <a16:creationId xmlns:a16="http://schemas.microsoft.com/office/drawing/2014/main" id="{60E0797E-3C3E-DFAD-78E7-256BE06BA80D}"/>
              </a:ext>
            </a:extLst>
          </p:cNvPr>
          <p:cNvGrpSpPr/>
          <p:nvPr/>
        </p:nvGrpSpPr>
        <p:grpSpPr>
          <a:xfrm>
            <a:off x="1014988" y="4876477"/>
            <a:ext cx="6135112" cy="360000"/>
            <a:chOff x="1045248" y="1274612"/>
            <a:chExt cx="6135112" cy="360000"/>
          </a:xfrm>
        </p:grpSpPr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A9815EBF-C156-1D1E-AC97-CD64443848D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L’ACCELERAZIONE</a:t>
              </a:r>
            </a:p>
          </p:txBody>
        </p:sp>
        <p:pic>
          <p:nvPicPr>
            <p:cNvPr id="55" name="Elemento grafico 54" descr="Badge 4 contorno">
              <a:extLst>
                <a:ext uri="{FF2B5EF4-FFF2-40B4-BE49-F238E27FC236}">
                  <a16:creationId xmlns:a16="http://schemas.microsoft.com/office/drawing/2014/main" id="{2F246336-83ED-035B-4372-7F991985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7" name="Immagine 56" descr="\documentclass{article}&#10;\usepackage{amsmath, amsfonts, amssymb, xcolor}&#10;\pagestyle{empty}&#10;\begin{document}&#10;&#10;\begin{equation*}&#10;\ddot{q}=M^{-1}(\tau -C -G)&#10;\end{equation*}&#10;\end{document}" title="IguanaTex Bitmap Display">
            <a:extLst>
              <a:ext uri="{FF2B5EF4-FFF2-40B4-BE49-F238E27FC236}">
                <a16:creationId xmlns:a16="http://schemas.microsoft.com/office/drawing/2014/main" id="{31D7DAAC-68E5-BF1D-91E2-F7FC18BFB7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2" y="5399521"/>
            <a:ext cx="2042814" cy="252000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56E34E1C-6F72-ECCB-258B-C639B12A33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5301250"/>
            <a:ext cx="2952750" cy="685800"/>
          </a:xfrm>
          <a:prstGeom prst="rect">
            <a:avLst/>
          </a:prstGeom>
        </p:spPr>
      </p:pic>
      <p:grpSp>
        <p:nvGrpSpPr>
          <p:cNvPr id="60" name="Gruppo 59">
            <a:extLst>
              <a:ext uri="{FF2B5EF4-FFF2-40B4-BE49-F238E27FC236}">
                <a16:creationId xmlns:a16="http://schemas.microsoft.com/office/drawing/2014/main" id="{DB879377-5F5B-5854-289B-E67B896A71D6}"/>
              </a:ext>
            </a:extLst>
          </p:cNvPr>
          <p:cNvGrpSpPr/>
          <p:nvPr/>
        </p:nvGrpSpPr>
        <p:grpSpPr>
          <a:xfrm>
            <a:off x="1028114" y="6133661"/>
            <a:ext cx="6135112" cy="360000"/>
            <a:chOff x="1045248" y="1274612"/>
            <a:chExt cx="6135112" cy="360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AD70C9BA-CED8-113C-CEAE-AECAC44CCC18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INTEGRO E RIPETO GLI STEP 1-4</a:t>
              </a:r>
            </a:p>
          </p:txBody>
        </p:sp>
        <p:pic>
          <p:nvPicPr>
            <p:cNvPr id="62" name="Elemento grafico 61" descr="Badge 5 contorno">
              <a:extLst>
                <a:ext uri="{FF2B5EF4-FFF2-40B4-BE49-F238E27FC236}">
                  <a16:creationId xmlns:a16="http://schemas.microsoft.com/office/drawing/2014/main" id="{A2CCBED4-5CC2-E1BF-01CE-D1BD9BC2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0598C1-7A67-1CA7-6E6F-1EFD30FCEC24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E1754D0-C817-7078-CEE5-FF3E54199FE7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AF871EF8-7A0B-C8D9-AC5D-9A32F0053186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FE95CB6-1BEB-40E0-5490-5D79058BA68D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015DC4BD-A312-C7D3-EE8B-106363CC4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AEC41AF7-6CEA-7A59-D55C-4B3A60ABECD7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A34B8F5-D210-7EAF-1927-C42F60C2F68D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58F166EB-E250-932B-CEDB-162A3AE9FAC5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8A88022-D8D6-8E37-01F8-66D554404393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6" name="Elemento grafico 15" descr="Emisfero sinistro del cervello contorno">
              <a:extLst>
                <a:ext uri="{FF2B5EF4-FFF2-40B4-BE49-F238E27FC236}">
                  <a16:creationId xmlns:a16="http://schemas.microsoft.com/office/drawing/2014/main" id="{18773577-8D5C-92DF-EB72-E963C183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D10D68C-7227-9E55-AC94-C2E91DF2023F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054C92E-9B77-986A-AF65-A7C48DFF4729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642A7C5A-EC44-3992-1D44-BCE8FA131784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B3F1426D-7687-8ED9-D420-7DB2343E68DF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51" name="Elemento grafico 50" descr="Processore contorno">
              <a:extLst>
                <a:ext uri="{FF2B5EF4-FFF2-40B4-BE49-F238E27FC236}">
                  <a16:creationId xmlns:a16="http://schemas.microsoft.com/office/drawing/2014/main" id="{FC533DB2-C1FC-9454-5CD1-AE1685B37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10EEF92F-613B-9B51-CFA0-B13BCD3922FF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10DB4733-3B60-AC2D-ADDE-022EA1E7D70D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6B662992-E4C0-4ED8-35EF-01A6361B316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A21E1BAC-935E-BBBC-8588-9CDDA3667910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65" name="Elemento grafico 64" descr="Mano robotica contorno">
              <a:extLst>
                <a:ext uri="{FF2B5EF4-FFF2-40B4-BE49-F238E27FC236}">
                  <a16:creationId xmlns:a16="http://schemas.microsoft.com/office/drawing/2014/main" id="{8C1AC6D5-1740-2DBF-99B0-F5E2C58C6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31F5AC1C-6158-1FE2-F3EA-019507417CCA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3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88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BACKSTEPPING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8DD6A0-401A-87FC-431C-48BF3ADBD9ED}"/>
              </a:ext>
            </a:extLst>
          </p:cNvPr>
          <p:cNvSpPr txBox="1"/>
          <p:nvPr/>
        </p:nvSpPr>
        <p:spPr>
          <a:xfrm>
            <a:off x="475343" y="8414435"/>
            <a:ext cx="797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effectLst/>
                <a:latin typeface="Menlo"/>
              </a:rPr>
              <a:t>Kd = diag([1 1 1 1 2 1 1])*0.1;</a:t>
            </a:r>
          </a:p>
          <a:p>
            <a:r>
              <a:rPr lang="pt-BR" sz="1800" b="0" i="0" dirty="0">
                <a:effectLst/>
                <a:latin typeface="Menlo"/>
              </a:rPr>
              <a:t>lambda = diag([0.2, 0.4, 0.5, 0.2, 0.2, 0.2]);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B65782-8521-0C8C-C4E6-6EAF4DEA6C59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IMPLEMENTAZIONE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2B5E03FF-B0BE-20CF-A6BB-C73C37932E3B}"/>
              </a:ext>
            </a:extLst>
          </p:cNvPr>
          <p:cNvGrpSpPr/>
          <p:nvPr/>
        </p:nvGrpSpPr>
        <p:grpSpPr>
          <a:xfrm>
            <a:off x="1028114" y="1250120"/>
            <a:ext cx="4758652" cy="360000"/>
            <a:chOff x="1045248" y="1274612"/>
            <a:chExt cx="4758652" cy="360000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23E699A-C007-C783-566D-AC67C283CD85}"/>
                </a:ext>
              </a:extLst>
            </p:cNvPr>
            <p:cNvSpPr txBox="1"/>
            <p:nvPr/>
          </p:nvSpPr>
          <p:spPr>
            <a:xfrm>
              <a:off x="1502448" y="1285335"/>
              <a:ext cx="43014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L’ERRORE</a:t>
              </a:r>
            </a:p>
          </p:txBody>
        </p:sp>
        <p:pic>
          <p:nvPicPr>
            <p:cNvPr id="11" name="Elemento grafico 10" descr="Badge 1 contorno">
              <a:extLst>
                <a:ext uri="{FF2B5EF4-FFF2-40B4-BE49-F238E27FC236}">
                  <a16:creationId xmlns:a16="http://schemas.microsoft.com/office/drawing/2014/main" id="{55496C9A-9F5B-6C42-FD1C-C036EF0DC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9D3FBAB-3B09-9BC7-AD27-C8F4B9A6F127}"/>
              </a:ext>
            </a:extLst>
          </p:cNvPr>
          <p:cNvGrpSpPr/>
          <p:nvPr/>
        </p:nvGrpSpPr>
        <p:grpSpPr>
          <a:xfrm>
            <a:off x="1014988" y="2498632"/>
            <a:ext cx="6135112" cy="360000"/>
            <a:chOff x="1045248" y="1274612"/>
            <a:chExt cx="6135112" cy="360000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F8EBBE8-3472-1977-B860-419F5B4C0A32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VELOCITÁ DI RIFERIMENTO</a:t>
              </a:r>
            </a:p>
          </p:txBody>
        </p:sp>
        <p:pic>
          <p:nvPicPr>
            <p:cNvPr id="18" name="Elemento grafico 17" descr="Badge contorno">
              <a:extLst>
                <a:ext uri="{FF2B5EF4-FFF2-40B4-BE49-F238E27FC236}">
                  <a16:creationId xmlns:a16="http://schemas.microsoft.com/office/drawing/2014/main" id="{A76008A1-A782-0EE9-F480-8AED9E97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DA80D4A-AB3A-5661-A9A4-DDC75B8B6FA2}"/>
              </a:ext>
            </a:extLst>
          </p:cNvPr>
          <p:cNvGrpSpPr/>
          <p:nvPr/>
        </p:nvGrpSpPr>
        <p:grpSpPr>
          <a:xfrm>
            <a:off x="1028114" y="3897962"/>
            <a:ext cx="6135112" cy="360000"/>
            <a:chOff x="1045248" y="1274612"/>
            <a:chExt cx="6135112" cy="360000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78FBA71-B65C-9A4A-84CC-4040AB303A3D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MATRICI DINAMICHE</a:t>
              </a:r>
            </a:p>
          </p:txBody>
        </p:sp>
        <p:pic>
          <p:nvPicPr>
            <p:cNvPr id="32" name="Elemento grafico 31" descr="Badge 3 contorno">
              <a:extLst>
                <a:ext uri="{FF2B5EF4-FFF2-40B4-BE49-F238E27FC236}">
                  <a16:creationId xmlns:a16="http://schemas.microsoft.com/office/drawing/2014/main" id="{9032EBFF-91FC-9B79-CBA6-F4C1981D0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1EA97A2-02C9-C9EC-04A9-4B0B608D15D8}"/>
              </a:ext>
            </a:extLst>
          </p:cNvPr>
          <p:cNvGrpSpPr/>
          <p:nvPr/>
        </p:nvGrpSpPr>
        <p:grpSpPr>
          <a:xfrm>
            <a:off x="1014988" y="4876477"/>
            <a:ext cx="6135112" cy="360000"/>
            <a:chOff x="1045248" y="1274612"/>
            <a:chExt cx="6135112" cy="360000"/>
          </a:xfrm>
        </p:grpSpPr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FEDBB5C-AB02-C2A7-5E9D-980923787AB1}"/>
                </a:ext>
              </a:extLst>
            </p:cNvPr>
            <p:cNvSpPr txBox="1"/>
            <p:nvPr/>
          </p:nvSpPr>
          <p:spPr>
            <a:xfrm>
              <a:off x="1502448" y="1285335"/>
              <a:ext cx="56779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DETERMINO LA COPPIA</a:t>
              </a:r>
            </a:p>
          </p:txBody>
        </p:sp>
        <p:pic>
          <p:nvPicPr>
            <p:cNvPr id="49" name="Elemento grafico 48" descr="Badge 4 contorno">
              <a:extLst>
                <a:ext uri="{FF2B5EF4-FFF2-40B4-BE49-F238E27FC236}">
                  <a16:creationId xmlns:a16="http://schemas.microsoft.com/office/drawing/2014/main" id="{43AC434D-A2FA-BE77-46F2-2515200E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4B921D6F-8717-6A54-DA0D-319AEE9EA3B3}"/>
              </a:ext>
            </a:extLst>
          </p:cNvPr>
          <p:cNvGrpSpPr/>
          <p:nvPr/>
        </p:nvGrpSpPr>
        <p:grpSpPr>
          <a:xfrm>
            <a:off x="1028114" y="6133661"/>
            <a:ext cx="11062286" cy="360000"/>
            <a:chOff x="1045248" y="1274612"/>
            <a:chExt cx="11062286" cy="360000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25046DB4-ED26-81C6-774A-4583A52DA1EF}"/>
                </a:ext>
              </a:extLst>
            </p:cNvPr>
            <p:cNvSpPr txBox="1"/>
            <p:nvPr/>
          </p:nvSpPr>
          <p:spPr>
            <a:xfrm>
              <a:off x="1502448" y="1285335"/>
              <a:ext cx="10605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spc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</a:rPr>
                <a:t>RICAVO L’ACCELERAZIONE/INTEGRO E RIPETO GLI STEP 1-4</a:t>
              </a:r>
            </a:p>
          </p:txBody>
        </p:sp>
        <p:pic>
          <p:nvPicPr>
            <p:cNvPr id="53" name="Elemento grafico 52" descr="Badge 5 contorno">
              <a:extLst>
                <a:ext uri="{FF2B5EF4-FFF2-40B4-BE49-F238E27FC236}">
                  <a16:creationId xmlns:a16="http://schemas.microsoft.com/office/drawing/2014/main" id="{D3F2B050-26F6-E400-1DA2-3DEE7E2A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045248" y="1274612"/>
              <a:ext cx="360000" cy="360000"/>
            </a:xfrm>
            <a:prstGeom prst="rect">
              <a:avLst/>
            </a:prstGeom>
          </p:spPr>
        </p:pic>
      </p:grpSp>
      <p:pic>
        <p:nvPicPr>
          <p:cNvPr id="55" name="Immagine 54" descr="\documentclass{article}&#10;\usepackage{amsmath, amsfonts, amssymb, xcolor}&#10;\pagestyle{empty}&#10;\begin{document}&#10;\begin{align*}&#10;e_\xi &amp;= \xi_d-\xi\\&#10;\dot{e}_\xi &amp;= \dot{\xi}_d-J(q)\dot{q} &#10;\end{align*}&#10;\end{document}" title="IguanaTex Bitmap Display">
            <a:extLst>
              <a:ext uri="{FF2B5EF4-FFF2-40B4-BE49-F238E27FC236}">
                <a16:creationId xmlns:a16="http://schemas.microsoft.com/office/drawing/2014/main" id="{55F479B1-6623-EE2E-28E0-B931331F1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1671730"/>
            <a:ext cx="1691428" cy="679619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FC554AC8-644C-7D7F-B1FA-9B2B30BC31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2873" y="1450847"/>
            <a:ext cx="4909147" cy="994064"/>
          </a:xfrm>
          <a:prstGeom prst="rect">
            <a:avLst/>
          </a:prstGeom>
        </p:spPr>
      </p:pic>
      <p:pic>
        <p:nvPicPr>
          <p:cNvPr id="58" name="Immagine 57" descr="\documentclass{article}&#10;\usepackage{amsmath, amsfonts, amssymb, xcolor}&#10;\pagestyle{empty}&#10;\begin{document}&#10;&#10;\begin{equation*}&#10; \dot{q}_r = J^{-1}(\dot{\xi}_d + \Lambda e)&#10;\end{equation*}&#10;\end{document}" title="IguanaTex Bitmap Display">
            <a:extLst>
              <a:ext uri="{FF2B5EF4-FFF2-40B4-BE49-F238E27FC236}">
                <a16:creationId xmlns:a16="http://schemas.microsoft.com/office/drawing/2014/main" id="{2D7E3C56-2129-A28E-EB26-D2F05BC3FE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3041445"/>
            <a:ext cx="1909282" cy="2880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392EFD47-DC90-32C2-0CC0-BDC003B3F2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3822" y="2509355"/>
            <a:ext cx="4667250" cy="1123950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2A0CF86E-5A9F-09C0-F575-35BCA89699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08950" y="3876923"/>
            <a:ext cx="2524125" cy="914400"/>
          </a:xfrm>
          <a:prstGeom prst="rect">
            <a:avLst/>
          </a:prstGeom>
        </p:spPr>
      </p:pic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559CEBB-C747-A877-29FC-D62E93AD9AEC}"/>
              </a:ext>
            </a:extLst>
          </p:cNvPr>
          <p:cNvSpPr txBox="1"/>
          <p:nvPr/>
        </p:nvSpPr>
        <p:spPr>
          <a:xfrm>
            <a:off x="1472188" y="4271150"/>
            <a:ext cx="441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sng" dirty="0">
                <a:effectLst/>
                <a:latin typeface="-apple-system"/>
                <a:hlinkClick r:id="rId20"/>
              </a:rPr>
              <a:t>Dynamic Identification of the </a:t>
            </a:r>
            <a:r>
              <a:rPr lang="en-US" sz="1200" b="0" i="0" u="sng" dirty="0" err="1">
                <a:effectLst/>
                <a:latin typeface="-apple-system"/>
                <a:hlinkClick r:id="rId20"/>
              </a:rPr>
              <a:t>Franka</a:t>
            </a:r>
            <a:r>
              <a:rPr lang="en-US" sz="1200" b="0" i="0" u="sng" dirty="0">
                <a:effectLst/>
                <a:latin typeface="-apple-system"/>
                <a:hlinkClick r:id="rId20"/>
              </a:rPr>
              <a:t> </a:t>
            </a:r>
            <a:r>
              <a:rPr lang="en-US" sz="1200" b="0" i="0" u="sng" dirty="0" err="1">
                <a:effectLst/>
                <a:latin typeface="-apple-system"/>
                <a:hlinkClick r:id="rId20"/>
              </a:rPr>
              <a:t>Emika</a:t>
            </a:r>
            <a:r>
              <a:rPr lang="en-US" sz="1200" b="0" i="0" u="sng" dirty="0">
                <a:effectLst/>
                <a:latin typeface="-apple-system"/>
                <a:hlinkClick r:id="rId20"/>
              </a:rPr>
              <a:t> Panda Robot with Retrieval of Feasible Parameter Using Penalty-based Optimization</a:t>
            </a:r>
            <a:endParaRPr lang="it-IT" sz="1200" dirty="0"/>
          </a:p>
        </p:txBody>
      </p:sp>
      <p:pic>
        <p:nvPicPr>
          <p:cNvPr id="63" name="Immagine 62" descr="\documentclass{article}&#10;\usepackage{amsmath, amsfonts, amssymb, xcolor}&#10;\pagestyle{empty}&#10;\begin{document}&#10;\begin{align*}&#10;\tau = M\ddot{q}r +C\dot{q}r+G+K_ds+\bar{\tau}&#10;\end{align*}&#10;\end{document}" title="IguanaTex Bitmap Display">
            <a:extLst>
              <a:ext uri="{FF2B5EF4-FFF2-40B4-BE49-F238E27FC236}">
                <a16:creationId xmlns:a16="http://schemas.microsoft.com/office/drawing/2014/main" id="{63814E90-A01E-4082-ABE8-4F9667CC41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2" y="5548257"/>
            <a:ext cx="3445333" cy="227048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19DBFF19-EF34-1E06-E43E-424611FFFF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47108" y="5503806"/>
            <a:ext cx="5400675" cy="23812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EB2B9D96-9860-3FAD-D4E0-1A02BC2340BC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26F627E7-E4C1-F840-7A1A-17C360C98E8D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B72BD63-DC6B-D56C-6E86-621EBCEA901D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0" name="Elemento grafico 9" descr="Presentazione con grafico a torta contorno">
              <a:extLst>
                <a:ext uri="{FF2B5EF4-FFF2-40B4-BE49-F238E27FC236}">
                  <a16:creationId xmlns:a16="http://schemas.microsoft.com/office/drawing/2014/main" id="{EED7C592-DAF2-4421-303F-0A928A00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E2790581-CBEE-C523-9D99-AF66838B158D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E200ADC5-F430-5852-8767-A24C894DF730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FC266FA-D3C3-39D1-3F20-6421BA3E1672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7AA6B894-8C2A-3909-AB4C-49189DCE28E8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0" name="Elemento grafico 19" descr="Emisfero sinistro del cervello contorno">
              <a:extLst>
                <a:ext uri="{FF2B5EF4-FFF2-40B4-BE49-F238E27FC236}">
                  <a16:creationId xmlns:a16="http://schemas.microsoft.com/office/drawing/2014/main" id="{70AFA814-B54E-6288-D9D2-D72D270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9748AE6-878E-09AA-485C-5CA8B42DF7A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9FD6413-E0CA-8815-713B-C2D5151BCEE2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24D832C5-76DE-F193-C2C6-EAE54257A46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D6A26C34-6426-B65A-B2EE-7DEC9EB04B14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50" name="Elemento grafico 49" descr="Processore contorno">
              <a:extLst>
                <a:ext uri="{FF2B5EF4-FFF2-40B4-BE49-F238E27FC236}">
                  <a16:creationId xmlns:a16="http://schemas.microsoft.com/office/drawing/2014/main" id="{37D71ECD-9B70-2897-1FD7-ABA17A51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BAE2C2E1-8F0D-276C-19DF-AC4137B10FBB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F71AB9B0-1889-237A-94F8-630960C4785E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59" name="Figura a mano libera: forma 58">
              <a:extLst>
                <a:ext uri="{FF2B5EF4-FFF2-40B4-BE49-F238E27FC236}">
                  <a16:creationId xmlns:a16="http://schemas.microsoft.com/office/drawing/2014/main" id="{2860F5A0-4592-D602-1D53-9B6BAF158BC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469B5A32-E3A3-95AB-92D1-7688CE2C214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66" name="Elemento grafico 65" descr="Mano robotica contorno">
              <a:extLst>
                <a:ext uri="{FF2B5EF4-FFF2-40B4-BE49-F238E27FC236}">
                  <a16:creationId xmlns:a16="http://schemas.microsoft.com/office/drawing/2014/main" id="{8AB77E4C-324D-1A75-0B9D-9F0976CB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E3BCE08B-8845-924C-8BE6-7F6CB95B57D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59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nda">
            <a:hlinkClick r:id="" action="ppaction://media"/>
            <a:extLst>
              <a:ext uri="{FF2B5EF4-FFF2-40B4-BE49-F238E27FC236}">
                <a16:creationId xmlns:a16="http://schemas.microsoft.com/office/drawing/2014/main" id="{C5252991-65EE-15CF-57C5-B0AE069F6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7849" y="1954830"/>
            <a:ext cx="7011987" cy="49031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5" name="Immagine 14" descr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 title="IguanaTex Bitmap Display">
            <a:extLst>
              <a:ext uri="{FF2B5EF4-FFF2-40B4-BE49-F238E27FC236}">
                <a16:creationId xmlns:a16="http://schemas.microsoft.com/office/drawing/2014/main" id="{42F0E195-58FD-DB5D-60CF-17C1F2F274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31" y="1240577"/>
            <a:ext cx="2654569" cy="133532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FFD0E0F-936B-3149-1B37-B36BF61FE18C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742E233-DE4B-62DF-FAB1-59175BE21F4A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6D3ADF7-4521-0204-AD6E-745911464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51" y="6858000"/>
            <a:ext cx="9054555" cy="4541614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D171F7DA-1C0E-E373-3EAB-E0EF7A8680FA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0F491804-2EEF-7FB6-14FC-A85E4C086E65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EA12158-7496-9DEB-0062-43E06EF7F198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895E1F3B-DE51-A3E1-BD60-2AFEA992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D2AEFB5-0973-EE77-0534-2E2CAF2C3C14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65CE105-AACF-9C7C-925F-8CC411CD5277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BDB5B0F4-11B3-11F7-D1CE-9E331147B11B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9BC02C5-B857-D4A2-6E49-D57F8121183D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BF46C0D4-7D0D-39BD-33A9-88A5B4D9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A9B6C3B-56A2-E992-BDE0-6C65DEF3BE82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CF71F80-978D-2FC0-4BBB-8ED51502CF04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A94BAF66-D880-E711-67F2-40511E7F4657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C0C7CFA3-8FDA-8982-31E1-900B35FC83FE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E9A26161-3ABA-048A-A5A3-7F151D0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D65BB95-CE04-451E-C2A2-5C0B4C70CF5D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57AFF2F9-E727-91D0-3450-92964174464D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DEBB8DBA-FBAA-0A72-1F67-FBB534FAAE34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A04AF232-FCB0-7B43-AB72-BAB0FF16E591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D0778A33-9734-26F5-B84C-BCABF89CA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3D2E5626-5F4A-2C78-02D9-6D5A65EB6336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919A63F-87D5-E7DE-2CD9-B68D48D23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51" y="2316386"/>
            <a:ext cx="9054555" cy="4541614"/>
          </a:xfrm>
          <a:prstGeom prst="rect">
            <a:avLst/>
          </a:prstGeom>
        </p:spPr>
      </p:pic>
      <p:pic>
        <p:nvPicPr>
          <p:cNvPr id="12" name="panda">
            <a:hlinkClick r:id="" action="ppaction://media"/>
            <a:extLst>
              <a:ext uri="{FF2B5EF4-FFF2-40B4-BE49-F238E27FC236}">
                <a16:creationId xmlns:a16="http://schemas.microsoft.com/office/drawing/2014/main" id="{9A0C35FC-6920-F266-22A8-583A609D0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7851" y="6970733"/>
            <a:ext cx="7011987" cy="49031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09E24E-0768-C6CE-51AC-05CA4AB422F9}"/>
              </a:ext>
            </a:extLst>
          </p:cNvPr>
          <p:cNvSpPr txBox="1"/>
          <p:nvPr/>
        </p:nvSpPr>
        <p:spPr>
          <a:xfrm>
            <a:off x="1012302" y="69029"/>
            <a:ext cx="4414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TRAIETTORIA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472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Immagine 6" descr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 title="IguanaTex Bitmap Display">
            <a:extLst>
              <a:ext uri="{FF2B5EF4-FFF2-40B4-BE49-F238E27FC236}">
                <a16:creationId xmlns:a16="http://schemas.microsoft.com/office/drawing/2014/main" id="{B84DA07E-C264-0D68-BEF6-EEFA1E9636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31" y="1240577"/>
            <a:ext cx="2654569" cy="13353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943CBF-8EEE-5E5D-5E3F-E683D2D3E62E}"/>
              </a:ext>
            </a:extLst>
          </p:cNvPr>
          <p:cNvSpPr txBox="1"/>
          <p:nvPr/>
        </p:nvSpPr>
        <p:spPr>
          <a:xfrm>
            <a:off x="1572951" y="1717385"/>
            <a:ext cx="472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</a:rPr>
              <a:t>COORDINATE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470969-FF58-ABC9-17E6-93F565016CE0}"/>
              </a:ext>
            </a:extLst>
          </p:cNvPr>
          <p:cNvCxnSpPr>
            <a:cxnSpLocks/>
          </p:cNvCxnSpPr>
          <p:nvPr/>
        </p:nvCxnSpPr>
        <p:spPr>
          <a:xfrm>
            <a:off x="3937000" y="1240576"/>
            <a:ext cx="0" cy="1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176609F2-EB15-5FB3-5891-5D48D1974D5E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DA510ED5-65B7-7C72-9996-AF63D641DF4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D124EC6-7B6C-E4FB-AC26-AFA84B5A615E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11" name="Elemento grafico 10" descr="Presentazione con grafico a torta contorno">
              <a:extLst>
                <a:ext uri="{FF2B5EF4-FFF2-40B4-BE49-F238E27FC236}">
                  <a16:creationId xmlns:a16="http://schemas.microsoft.com/office/drawing/2014/main" id="{AF6D63AC-2D16-240A-1A0E-D0F5C50F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87FCFFD-6CF6-5E60-F131-C8DB940CEC2F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E8489B2-A55E-733D-87E8-2C0252453878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C9B6802D-7BEB-1378-028D-1201DAA5DB5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45438CDC-5759-0F8F-5248-0BF3CF5526C5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Emisfero sinistro del cervello contorno">
              <a:extLst>
                <a:ext uri="{FF2B5EF4-FFF2-40B4-BE49-F238E27FC236}">
                  <a16:creationId xmlns:a16="http://schemas.microsoft.com/office/drawing/2014/main" id="{1CE6CFC5-5C5F-A32C-CE10-CF396175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9E2F386-C5A5-F7A5-3B03-C9853BBCD621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0D8401F3-9FBA-0DF2-4C7A-E9D5A2F7E2F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26031F4F-67CA-83FB-EF76-0EF3DE767DCE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7A35C19-D6BD-918F-0E5F-98E8C4833C2F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24" name="Elemento grafico 23" descr="Processore contorno">
              <a:extLst>
                <a:ext uri="{FF2B5EF4-FFF2-40B4-BE49-F238E27FC236}">
                  <a16:creationId xmlns:a16="http://schemas.microsoft.com/office/drawing/2014/main" id="{22D44FBD-BD07-58A1-DFD2-69268548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F3EA398-A94C-FAEB-5EF8-41AE4A5B16DC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3C4A0A6-6CB0-32E6-137E-70138898B2F8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035943DC-A2D9-B4AE-F81A-2EC87F09B4A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1B5E9F01-A150-B442-4C21-E99654D5E4B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38" name="Elemento grafico 37" descr="Mano robotica contorno">
              <a:extLst>
                <a:ext uri="{FF2B5EF4-FFF2-40B4-BE49-F238E27FC236}">
                  <a16:creationId xmlns:a16="http://schemas.microsoft.com/office/drawing/2014/main" id="{36E3FF6B-21A7-935B-72C3-1BA9A290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396BC33-07BA-E13A-E57F-5B9376F27137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4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64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18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5A8A71F-C125-C218-F494-5DA3EE77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589" y="594326"/>
            <a:ext cx="13019518" cy="65303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AA7D2D-C228-7B8A-A04D-53E2AA14C9B4}"/>
              </a:ext>
            </a:extLst>
          </p:cNvPr>
          <p:cNvSpPr txBox="1"/>
          <p:nvPr/>
        </p:nvSpPr>
        <p:spPr>
          <a:xfrm>
            <a:off x="3219797" y="693152"/>
            <a:ext cx="779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spc="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TRAIETTORIA CIRCOLARE- ERRORE</a:t>
            </a:r>
            <a:endParaRPr lang="it-IT" sz="4000" b="1" spc="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351F1E8-85D1-BE24-3A7F-39E965CD7276}"/>
              </a:ext>
            </a:extLst>
          </p:cNvPr>
          <p:cNvSpPr txBox="1"/>
          <p:nvPr/>
        </p:nvSpPr>
        <p:spPr>
          <a:xfrm>
            <a:off x="1012302" y="69029"/>
            <a:ext cx="643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spc="600" dirty="0">
                <a:latin typeface="Garamond" panose="02020404030301010803" pitchFamily="18" charset="0"/>
              </a:rPr>
              <a:t>COMPUTED TORQUE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7585AF6-9BB5-A5D6-08B9-5CC9798002F5}"/>
              </a:ext>
            </a:extLst>
          </p:cNvPr>
          <p:cNvGrpSpPr/>
          <p:nvPr/>
        </p:nvGrpSpPr>
        <p:grpSpPr>
          <a:xfrm>
            <a:off x="-2871565" y="0"/>
            <a:ext cx="3514848" cy="6858000"/>
            <a:chOff x="9190346" y="0"/>
            <a:chExt cx="3443844" cy="6858000"/>
          </a:xfrm>
          <a:solidFill>
            <a:srgbClr val="002E4E"/>
          </a:solidFill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07C7AE1-722E-5CFC-6334-87E1A1ECD9BC}"/>
                </a:ext>
              </a:extLst>
            </p:cNvPr>
            <p:cNvSpPr/>
            <p:nvPr/>
          </p:nvSpPr>
          <p:spPr>
            <a:xfrm rot="5400000">
              <a:off x="7483268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7F27B036-5F12-C442-BFA1-E47474150FE6}"/>
                </a:ext>
              </a:extLst>
            </p:cNvPr>
            <p:cNvSpPr txBox="1"/>
            <p:nvPr/>
          </p:nvSpPr>
          <p:spPr>
            <a:xfrm>
              <a:off x="9468410" y="776915"/>
              <a:ext cx="27950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0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CONCLUSIONE</a:t>
              </a:r>
            </a:p>
          </p:txBody>
        </p:sp>
        <p:pic>
          <p:nvPicPr>
            <p:cNvPr id="7" name="Elemento grafico 6" descr="Presentazione con grafico a torta contorno">
              <a:extLst>
                <a:ext uri="{FF2B5EF4-FFF2-40B4-BE49-F238E27FC236}">
                  <a16:creationId xmlns:a16="http://schemas.microsoft.com/office/drawing/2014/main" id="{FF539D68-AD88-BD56-8F9D-969615D0F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45922" y="5101389"/>
              <a:ext cx="1440000" cy="14400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47EE101-234F-B5B8-1C06-F517D5E51DD6}"/>
                </a:ext>
              </a:extLst>
            </p:cNvPr>
            <p:cNvSpPr txBox="1"/>
            <p:nvPr/>
          </p:nvSpPr>
          <p:spPr>
            <a:xfrm>
              <a:off x="9943159" y="2458522"/>
              <a:ext cx="179169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Conclusioni</a:t>
              </a:r>
              <a:endParaRPr lang="it-IT" sz="14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292B9AD-8207-12FB-3C68-394E3BB736B1}"/>
              </a:ext>
            </a:extLst>
          </p:cNvPr>
          <p:cNvGrpSpPr/>
          <p:nvPr/>
        </p:nvGrpSpPr>
        <p:grpSpPr>
          <a:xfrm>
            <a:off x="-2989433" y="0"/>
            <a:ext cx="3443844" cy="6858000"/>
            <a:chOff x="6090522" y="0"/>
            <a:chExt cx="3443844" cy="6858000"/>
          </a:xfrm>
          <a:solidFill>
            <a:srgbClr val="00253E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56EBEEDB-F8F8-40F9-4DF3-38E2DE0AD0D3}"/>
                </a:ext>
              </a:extLst>
            </p:cNvPr>
            <p:cNvSpPr/>
            <p:nvPr/>
          </p:nvSpPr>
          <p:spPr>
            <a:xfrm rot="5400000">
              <a:off x="4383444" y="1707078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82C3EE5D-2DF2-9195-7178-5604E47BD75C}"/>
                </a:ext>
              </a:extLst>
            </p:cNvPr>
            <p:cNvSpPr txBox="1"/>
            <p:nvPr/>
          </p:nvSpPr>
          <p:spPr>
            <a:xfrm>
              <a:off x="6563278" y="746726"/>
              <a:ext cx="2509288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2" name="Elemento grafico 11" descr="Emisfero sinistro del cervello contorno">
              <a:extLst>
                <a:ext uri="{FF2B5EF4-FFF2-40B4-BE49-F238E27FC236}">
                  <a16:creationId xmlns:a16="http://schemas.microsoft.com/office/drawing/2014/main" id="{1F042FC3-05FC-95C6-C8A8-080B9117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97922" y="5101389"/>
              <a:ext cx="1440000" cy="1440000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A8FB32-27B2-0FC9-2316-3B43F9B8BBF0}"/>
                </a:ext>
              </a:extLst>
            </p:cNvPr>
            <p:cNvSpPr txBox="1"/>
            <p:nvPr/>
          </p:nvSpPr>
          <p:spPr>
            <a:xfrm>
              <a:off x="6888548" y="2458522"/>
              <a:ext cx="204390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tortue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DDBF32F-F04C-6A8B-420B-DBEB58428DCD}"/>
              </a:ext>
            </a:extLst>
          </p:cNvPr>
          <p:cNvGrpSpPr/>
          <p:nvPr/>
        </p:nvGrpSpPr>
        <p:grpSpPr>
          <a:xfrm>
            <a:off x="-2672420" y="0"/>
            <a:ext cx="3443844" cy="6858000"/>
            <a:chOff x="3032623" y="30189"/>
            <a:chExt cx="3443844" cy="6858000"/>
          </a:xfrm>
          <a:solidFill>
            <a:srgbClr val="001A2C"/>
          </a:solidFill>
        </p:grpSpPr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ABDFB2AC-5E56-7914-2C76-EED28A9E1E59}"/>
                </a:ext>
              </a:extLst>
            </p:cNvPr>
            <p:cNvSpPr/>
            <p:nvPr/>
          </p:nvSpPr>
          <p:spPr>
            <a:xfrm rot="5400000">
              <a:off x="1325545" y="1737267"/>
              <a:ext cx="6858000" cy="3443844"/>
            </a:xfrm>
            <a:custGeom>
              <a:avLst/>
              <a:gdLst>
                <a:gd name="connsiteX0" fmla="*/ 0 w 6858000"/>
                <a:gd name="connsiteY0" fmla="*/ 3443844 h 3443844"/>
                <a:gd name="connsiteX1" fmla="*/ 0 w 6858000"/>
                <a:gd name="connsiteY1" fmla="*/ 395844 h 3443844"/>
                <a:gd name="connsiteX2" fmla="*/ 546266 w 6858000"/>
                <a:gd name="connsiteY2" fmla="*/ 395844 h 3443844"/>
                <a:gd name="connsiteX3" fmla="*/ 985654 w 6858000"/>
                <a:gd name="connsiteY3" fmla="*/ 0 h 3443844"/>
                <a:gd name="connsiteX4" fmla="*/ 1425042 w 6858000"/>
                <a:gd name="connsiteY4" fmla="*/ 395844 h 3443844"/>
                <a:gd name="connsiteX5" fmla="*/ 6858000 w 6858000"/>
                <a:gd name="connsiteY5" fmla="*/ 395844 h 3443844"/>
                <a:gd name="connsiteX6" fmla="*/ 6858000 w 6858000"/>
                <a:gd name="connsiteY6" fmla="*/ 3443844 h 344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3443844">
                  <a:moveTo>
                    <a:pt x="0" y="3443844"/>
                  </a:moveTo>
                  <a:lnTo>
                    <a:pt x="0" y="395844"/>
                  </a:lnTo>
                  <a:lnTo>
                    <a:pt x="546266" y="395844"/>
                  </a:lnTo>
                  <a:lnTo>
                    <a:pt x="985654" y="0"/>
                  </a:lnTo>
                  <a:lnTo>
                    <a:pt x="1425042" y="395844"/>
                  </a:lnTo>
                  <a:lnTo>
                    <a:pt x="6858000" y="395844"/>
                  </a:lnTo>
                  <a:lnTo>
                    <a:pt x="6858000" y="34438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D7504C7-B704-9AF5-658D-1BE84F35B3B9}"/>
                </a:ext>
              </a:extLst>
            </p:cNvPr>
            <p:cNvSpPr txBox="1"/>
            <p:nvPr/>
          </p:nvSpPr>
          <p:spPr>
            <a:xfrm>
              <a:off x="3387149" y="776915"/>
              <a:ext cx="2509288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CONTROLLO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NON </a:t>
              </a:r>
              <a:b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</a:br>
              <a:r>
                <a:rPr lang="it-IT" sz="3200" b="1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ADATTIVO</a:t>
              </a:r>
            </a:p>
          </p:txBody>
        </p:sp>
        <p:pic>
          <p:nvPicPr>
            <p:cNvPr id="17" name="Elemento grafico 16" descr="Processore contorno">
              <a:extLst>
                <a:ext uri="{FF2B5EF4-FFF2-40B4-BE49-F238E27FC236}">
                  <a16:creationId xmlns:a16="http://schemas.microsoft.com/office/drawing/2014/main" id="{A6E74268-973F-ACC2-352C-E0EF2A50D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1793" y="5101389"/>
              <a:ext cx="1440000" cy="1440000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B7372E-5A55-5A1D-A65C-31752B53872E}"/>
                </a:ext>
              </a:extLst>
            </p:cNvPr>
            <p:cNvSpPr txBox="1"/>
            <p:nvPr/>
          </p:nvSpPr>
          <p:spPr>
            <a:xfrm>
              <a:off x="3870639" y="2458522"/>
              <a:ext cx="202579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Computed</a:t>
              </a: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 torque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1600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Backstepping</a:t>
              </a:r>
              <a:endParaRPr lang="it-IT" sz="16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1171287E-BD40-63B4-9DB4-C01266E60E00}"/>
              </a:ext>
            </a:extLst>
          </p:cNvPr>
          <p:cNvGrpSpPr>
            <a:grpSpLocks/>
          </p:cNvGrpSpPr>
          <p:nvPr/>
        </p:nvGrpSpPr>
        <p:grpSpPr>
          <a:xfrm>
            <a:off x="-2961854" y="0"/>
            <a:ext cx="3443844" cy="6858000"/>
            <a:chOff x="0" y="0"/>
            <a:chExt cx="3443844" cy="6858000"/>
          </a:xfrm>
          <a:solidFill>
            <a:srgbClr val="00111C"/>
          </a:solidFill>
        </p:grpSpPr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14AD7041-603B-371D-E218-8FC100FFE4C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3443844" cy="6858000"/>
            </a:xfrm>
            <a:custGeom>
              <a:avLst/>
              <a:gdLst>
                <a:gd name="connsiteX0" fmla="*/ 0 w 3443844"/>
                <a:gd name="connsiteY0" fmla="*/ 0 h 6858000"/>
                <a:gd name="connsiteX1" fmla="*/ 3048000 w 3443844"/>
                <a:gd name="connsiteY1" fmla="*/ 0 h 6858000"/>
                <a:gd name="connsiteX2" fmla="*/ 3048000 w 3443844"/>
                <a:gd name="connsiteY2" fmla="*/ 546266 h 6858000"/>
                <a:gd name="connsiteX3" fmla="*/ 3443844 w 3443844"/>
                <a:gd name="connsiteY3" fmla="*/ 985654 h 6858000"/>
                <a:gd name="connsiteX4" fmla="*/ 3048000 w 3443844"/>
                <a:gd name="connsiteY4" fmla="*/ 1425042 h 6858000"/>
                <a:gd name="connsiteX5" fmla="*/ 3048000 w 3443844"/>
                <a:gd name="connsiteY5" fmla="*/ 6858000 h 6858000"/>
                <a:gd name="connsiteX6" fmla="*/ 0 w 344384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3844" h="6858000">
                  <a:moveTo>
                    <a:pt x="0" y="0"/>
                  </a:moveTo>
                  <a:lnTo>
                    <a:pt x="3048000" y="0"/>
                  </a:lnTo>
                  <a:lnTo>
                    <a:pt x="3048000" y="546266"/>
                  </a:lnTo>
                  <a:lnTo>
                    <a:pt x="3443844" y="985654"/>
                  </a:lnTo>
                  <a:lnTo>
                    <a:pt x="3048000" y="1425042"/>
                  </a:lnTo>
                  <a:lnTo>
                    <a:pt x="3048000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77800" dist="38100" algn="l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650A4674-BE44-0756-C4AA-A9810C4250A3}"/>
                </a:ext>
              </a:extLst>
            </p:cNvPr>
            <p:cNvSpPr txBox="1">
              <a:spLocks/>
            </p:cNvSpPr>
            <p:nvPr/>
          </p:nvSpPr>
          <p:spPr>
            <a:xfrm>
              <a:off x="324410" y="776915"/>
              <a:ext cx="250928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ROBOT</a:t>
              </a:r>
            </a:p>
          </p:txBody>
        </p:sp>
        <p:pic>
          <p:nvPicPr>
            <p:cNvPr id="27" name="Elemento grafico 26" descr="Mano robotica contorno">
              <a:extLst>
                <a:ext uri="{FF2B5EF4-FFF2-40B4-BE49-F238E27FC236}">
                  <a16:creationId xmlns:a16="http://schemas.microsoft.com/office/drawing/2014/main" id="{43380240-5D35-9615-0BB3-A2E999C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922" y="5101389"/>
              <a:ext cx="1440000" cy="1440000"/>
            </a:xfrm>
            <a:prstGeom prst="rect">
              <a:avLst/>
            </a:prstGeom>
          </p:spPr>
        </p:pic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0C9ED7D-1984-F41D-9DF3-5F546D4F7C7B}"/>
                </a:ext>
              </a:extLst>
            </p:cNvPr>
            <p:cNvSpPr txBox="1">
              <a:spLocks/>
            </p:cNvSpPr>
            <p:nvPr/>
          </p:nvSpPr>
          <p:spPr>
            <a:xfrm>
              <a:off x="779553" y="2458522"/>
              <a:ext cx="1599002" cy="16619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Descrizione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Parametri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bg1"/>
                  </a:solidFill>
                  <a:latin typeface="Garamond" panose="02020404030301010803" pitchFamily="18" charset="0"/>
                </a:rPr>
                <a:t>Generazione modello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85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963,6295"/>
  <p:tag name="LATEXADDIN" val="\documentclass{article}&#10;\usepackage{amsmath, amsfonts, amssymb, xcolor}&#10;\pagestyle{empty}&#10;\begin{document}&#10;&#10;\begin{align*}&#10;e &amp;= q_{desiderata}-q\\&#10;\dot{e}&amp;=\dot{q_{desiderata}}-\dot{q}\\&#10;\end{align*}&#10;\end{document}"/>
  <p:tag name="IGUANATEXSIZE" val="20"/>
  <p:tag name="IGUANATEXCURSOR" val="17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524,934"/>
  <p:tag name="LATEXADDIN" val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/>
  <p:tag name="IGUANATEXSIZE" val="20"/>
  <p:tag name="IGUANATEXCURSOR" val="230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,4814"/>
  <p:tag name="ORIGINALWIDTH" val="2815,148"/>
  <p:tag name="LATEXADDIN" val="\documentclass{article}&#10;\usepackage{amsmath, amsfonts, amssymb, xcolor}&#10;\pagestyle{empty}&#10;\begin{document}&#10;&#10;&#10;\begin{equation*}&#10;\tau(q, \dot{q}, e, \dot{e}) = M(q)\ddot{q} + C(q, \dot{q})\dot{q} + G(q) + K'_p e + K'_v \dot{e}&#10;\end{equation*}&#10;&#10;\end{document}"/>
  <p:tag name="IGUANATEXSIZE" val="20"/>
  <p:tag name="IGUANATEXCURSOR" val="239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142,857"/>
  <p:tag name="LATEXADDIN" val="\documentclass{article}&#10;\usepackage{amsmath, amsfonts, amssymb, xcolor}&#10;\pagestyle{empty}&#10;\begin{document}&#10;&#10;\begin{equation*}&#10;\ddot{q}=M^{-1}(\tau -C -G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,4582"/>
  <p:tag name="ORIGINALWIDTH" val="832,3959"/>
  <p:tag name="LATEXADDIN" val="\documentclass{article}&#10;\usepackage{amsmath, amsfonts, amssymb, xcolor}&#10;\pagestyle{empty}&#10;\begin{document}&#10;\begin{align*}&#10;e_\xi &amp;= \xi_d-\xi\\&#10;\dot{e}_\xi &amp;= \dot{\xi}_d-J(q)\dot{q} 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,7315"/>
  <p:tag name="ORIGINALWIDTH" val="979,3776"/>
  <p:tag name="LATEXADDIN" val="\documentclass{article}&#10;\usepackage{amsmath, amsfonts, amssymb, xcolor}&#10;\pagestyle{empty}&#10;\begin{document}&#10;&#10;\begin{equation*}&#10; \dot{q}_r = J^{-1}(\dot{\xi}_d + \Lambda e)&#10;\end{equation*}&#10;\end{document}"/>
  <p:tag name="IGUANATEXSIZE" val="20"/>
  <p:tag name="IGUANATEXCURSOR" val="108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695,538"/>
  <p:tag name="LATEXADDIN" val="\documentclass{article}&#10;\usepackage{amsmath, amsfonts, amssymb, xcolor}&#10;\pagestyle{empty}&#10;\begin{document}&#10;\begin{align*}&#10;\tau = M\ddot{q}r +C\dot{q}r+G+K_ds+\bar{\tau}&#10;\end{align*}&#10;\end{document}"/>
  <p:tag name="IGUANATEXSIZE" val="20"/>
  <p:tag name="IGUANATEXCURSOR" val="122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104,987"/>
  <p:tag name="LATEXADDIN" val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/>
  <p:tag name="IGUANATEXSIZE" val="20"/>
  <p:tag name="IGUANATEXCURSOR" val="131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104,987"/>
  <p:tag name="LATEXADDIN" val="\documentclass{article}&#10;\usepackage{amsmath, amsfonts, amssymb, xcolor}&#10;\pagestyle{empty}&#10;\begin{document}&#10;&#10;\begin{align*}&#10;        x &amp;= x_0 * ones(size(y))\\&#10;        y &amp;= y_0 + radius * cos(t/t(end)*2*pi)\\&#10;        z &amp;= z_0 + radius * sin(t/t(end)*2*pi)\\&#10;        \theta &amp;= 0.1*sin(t/3*2*pi)\\&#10;        \phi &amp;= zeros(size(x))\\&#10;        \psi &amp;= zeros(size(x))\\&#10;\end{align*}&#10;\end{document}"/>
  <p:tag name="IGUANATEXSIZE" val="20"/>
  <p:tag name="IGUANATEXCURSOR" val="131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868"/>
  <p:tag name="ORIGINALWIDTH" val="2524,934"/>
  <p:tag name="LATEXADDIN" val="\documentclass{article}&#10;\usepackage{amsmath, amsfonts, amssymb, xcolor}&#10;\pagestyle{empty}&#10;\begin{document}&#10;&#10;\begin{align*}&#10;        x &amp;= x_0 + radius * cos(t/t(end)*num*2*pi);\\&#10;        y &amp;= y_0 + t/t(end)*num*shift; \\&#10;        z &amp;= z_0 + radius * sin(t/t(end)*num*2*pi);\\&#10;        \theta &amp;= zeros(size(x));\\&#10;        \phi &amp;= zeros(size(x));\\&#10;        \psi &amp;= zeros(size(x));\\&#10;\end{align*}&#10;\end{document}"/>
  <p:tag name="IGUANATEXSIZE" val="20"/>
  <p:tag name="IGUANATEXCURSOR" val="230"/>
  <p:tag name="TRANSPARENCY" val="Vero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1333</Words>
  <Application>Microsoft Office PowerPoint</Application>
  <PresentationFormat>Widescreen</PresentationFormat>
  <Paragraphs>573</Paragraphs>
  <Slides>38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Garamond</vt:lpstr>
      <vt:lpstr>Menlo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morello</dc:creator>
  <cp:lastModifiedBy>Luca Morello</cp:lastModifiedBy>
  <cp:revision>17</cp:revision>
  <dcterms:created xsi:type="dcterms:W3CDTF">2024-01-27T15:32:26Z</dcterms:created>
  <dcterms:modified xsi:type="dcterms:W3CDTF">2024-02-28T09:01:04Z</dcterms:modified>
</cp:coreProperties>
</file>